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74"/>
  </p:notesMasterIdLst>
  <p:sldIdLst>
    <p:sldId id="256" r:id="rId2"/>
    <p:sldId id="329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325" r:id="rId43"/>
    <p:sldId id="326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28" r:id="rId52"/>
    <p:sldId id="305" r:id="rId53"/>
    <p:sldId id="306" r:id="rId54"/>
    <p:sldId id="307" r:id="rId55"/>
    <p:sldId id="308" r:id="rId56"/>
    <p:sldId id="309" r:id="rId57"/>
    <p:sldId id="310" r:id="rId58"/>
    <p:sldId id="311" r:id="rId59"/>
    <p:sldId id="312" r:id="rId60"/>
    <p:sldId id="313" r:id="rId61"/>
    <p:sldId id="314" r:id="rId62"/>
    <p:sldId id="315" r:id="rId63"/>
    <p:sldId id="316" r:id="rId64"/>
    <p:sldId id="317" r:id="rId65"/>
    <p:sldId id="318" r:id="rId66"/>
    <p:sldId id="319" r:id="rId67"/>
    <p:sldId id="320" r:id="rId68"/>
    <p:sldId id="321" r:id="rId69"/>
    <p:sldId id="322" r:id="rId70"/>
    <p:sldId id="323" r:id="rId71"/>
    <p:sldId id="327" r:id="rId72"/>
    <p:sldId id="324" r:id="rId73"/>
  </p:sldIdLst>
  <p:sldSz cx="12192000" cy="6858000"/>
  <p:notesSz cx="6858000" cy="9144000"/>
  <p:embeddedFontLst>
    <p:embeddedFont>
      <p:font typeface="Arial Black" panose="020B0A04020102020204" pitchFamily="34" charset="0"/>
      <p:regular r:id="rId75"/>
      <p:bold r:id="rId76"/>
    </p:embeddedFont>
    <p:embeddedFont>
      <p:font typeface="Calibri" panose="020F0502020204030204" pitchFamily="34" charset="0"/>
      <p:regular r:id="rId77"/>
      <p:bold r:id="rId78"/>
      <p:italic r:id="rId79"/>
      <p:boldItalic r:id="rId80"/>
    </p:embeddedFont>
    <p:embeddedFont>
      <p:font typeface="Dosis" pitchFamily="2" charset="0"/>
      <p:regular r:id="rId81"/>
      <p:bold r:id="rId82"/>
    </p:embeddedFont>
    <p:embeddedFont>
      <p:font typeface="Dosis SemiBold" pitchFamily="2" charset="0"/>
      <p:bold r:id="rId83"/>
    </p:embeddedFont>
    <p:embeddedFont>
      <p:font typeface="Lato" panose="020F0502020204030203" pitchFamily="34" charset="0"/>
      <p:regular r:id="rId84"/>
      <p:bold r:id="rId85"/>
      <p:italic r:id="rId86"/>
      <p:boldItalic r:id="rId8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88" roundtripDataSignature="AMtx7mjS+vSX9kNrQL5xnRghVxbfz6Yto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BADD3CC-00C5-4C65-A63D-31E7D0FB98A5}">
  <a:tblStyle styleId="{7BADD3CC-00C5-4C65-A63D-31E7D0FB98A5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748" autoAdjust="0"/>
    <p:restoredTop sz="93792" autoAdjust="0"/>
  </p:normalViewPr>
  <p:slideViewPr>
    <p:cSldViewPr snapToGrid="0">
      <p:cViewPr varScale="1">
        <p:scale>
          <a:sx n="62" d="100"/>
          <a:sy n="62" d="100"/>
        </p:scale>
        <p:origin x="916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font" Target="fonts/font2.fntdata"/><Relationship Id="rId84" Type="http://schemas.openxmlformats.org/officeDocument/2006/relationships/font" Target="fonts/font10.fntdata"/><Relationship Id="rId89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notesMaster" Target="notesMasters/notesMaster1.xml"/><Relationship Id="rId79" Type="http://schemas.openxmlformats.org/officeDocument/2006/relationships/font" Target="fonts/font5.fntdata"/><Relationship Id="rId87" Type="http://schemas.openxmlformats.org/officeDocument/2006/relationships/font" Target="fonts/font13.fntdata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font" Target="fonts/font8.fntdata"/><Relationship Id="rId90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font" Target="fonts/font3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font" Target="fonts/font6.fntdata"/><Relationship Id="rId85" Type="http://schemas.openxmlformats.org/officeDocument/2006/relationships/font" Target="fonts/font1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font" Target="fonts/font1.fntdata"/><Relationship Id="rId83" Type="http://schemas.openxmlformats.org/officeDocument/2006/relationships/font" Target="fonts/font9.fntdata"/><Relationship Id="rId88" Type="http://customschemas.google.com/relationships/presentationmetadata" Target="metadata"/><Relationship Id="rId9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font" Target="fonts/font4.fntdata"/><Relationship Id="rId81" Type="http://schemas.openxmlformats.org/officeDocument/2006/relationships/font" Target="fonts/font7.fntdata"/><Relationship Id="rId86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tascience-pm.com/crisp-dm-2/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houghtco.com/what-is-the-five-number-summary-3126237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houghtco.com/what-is-the-five-number-summary-3126237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houghtco.com/what-is-the-five-number-summary-3126237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analyticsvidhya.com/blog/2016/01/guide-data-exploration/" TargetMode="Externa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udacity/shannon-entropy-information-gain-and-picking-balls-from-buckets-5810d35d54b4" TargetMode="External"/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all-about-feature-scaling-bcc0ad75cb35" TargetMode="External"/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AbsensiBPart2-Selasa" TargetMode="External"/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https://www.labxchange.org/library/items/lb:LabXchange:46f64d7a:html:1</a:t>
            </a:r>
            <a:endParaRPr/>
          </a:p>
        </p:txBody>
      </p:sp>
      <p:sp>
        <p:nvSpPr>
          <p:cNvPr id="78" name="Google Shape;7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2481026a1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51" name="Google Shape;151;g12481026a1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1af1a664d0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58" name="Google Shape;158;g11af1a664d0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1af1a664d0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6" name="Google Shape;166;g11af1a664d0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1af1a664d0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72" name="Google Shape;172;g11af1a664d0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1af1a664d0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79" name="Google Shape;179;g11af1a664d0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219590ac8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6" name="Google Shape;186;g1219590ac8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1af1a664d0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g11af1a664d0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1af1a664d0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8" name="Google Shape;198;g11af1a664d0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1af1a664d0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6" name="Google Shape;206;g11af1a664d0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11af1a664d0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14" name="Google Shape;214;g11af1a664d0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8" name="Google Shape;7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5830782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af1a664d0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20" name="Google Shape;220;g11af1a664d0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23a5919eb8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26" name="Google Shape;226;g123a5919eb8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219590ac88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35" name="Google Shape;235;g1219590ac88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219590ac88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45" name="Google Shape;245;g1219590ac88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123178c686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53" name="Google Shape;253;g123178c686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1219590ac88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59" name="Google Shape;259;g1219590ac88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2481026a16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gambar dari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https://www.datascience-pm.com/crisp-dm-2/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65" name="Google Shape;265;g12481026a16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23178c686a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75" name="Google Shape;275;g123178c686a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1219590ac88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82" name="Google Shape;282;g1219590ac88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219590ac88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5 summary statistic -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https://www.thoughtco.com/what-is-the-five-number-summary-3126237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90" name="Google Shape;290;g1219590ac88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6" name="Google Shape;8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1219590ac88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US"/>
              <a:t>5 summary statistic -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https://www.thoughtco.com/what-is-the-five-number-summary-3126237</a:t>
            </a:r>
            <a:endParaRPr/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US"/>
              <a:t>takeaways:</a:t>
            </a:r>
            <a:endParaRPr/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US"/>
              <a:t>Median dari PhysicalHealth dan MentalHealth lebih kecil daripada rata-rata nya -&gt; kemungkinan distribusinya left-skewed</a:t>
            </a:r>
            <a:endParaRPr/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US"/>
              <a:t>Ada baris yang nilai SleepTime nya 24 jam -&gt; Ini berarti tidur selama seharian?</a:t>
            </a:r>
            <a:endParaRPr/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US"/>
              <a:t>dan lainnya</a:t>
            </a:r>
            <a:endParaRPr/>
          </a:p>
        </p:txBody>
      </p:sp>
      <p:sp>
        <p:nvSpPr>
          <p:cNvPr id="298" name="Google Shape;298;g1219590ac88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219590ac88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US"/>
              <a:t>takeaways:</a:t>
            </a:r>
            <a:endParaRPr/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US"/>
              <a:t>kebanyakan fitur kategorik berjenis binary boolean -&gt; Yes / No</a:t>
            </a:r>
            <a:endParaRPr/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US"/>
              <a:t>kebanyakan gender adalah “female”</a:t>
            </a:r>
            <a:endParaRPr/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US"/>
              <a:t>kebanyakan orang beranggapan bahwa kesehatan mereka secara umum “Very Good”</a:t>
            </a:r>
            <a:endParaRPr/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US"/>
              <a:t>dan lainnya</a:t>
            </a:r>
            <a:endParaRPr/>
          </a:p>
        </p:txBody>
      </p:sp>
      <p:sp>
        <p:nvSpPr>
          <p:cNvPr id="305" name="Google Shape;305;g1219590ac88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1219590ac88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Contoh analisis ada di Google Colab</a:t>
            </a:r>
            <a:endParaRPr/>
          </a:p>
        </p:txBody>
      </p:sp>
      <p:sp>
        <p:nvSpPr>
          <p:cNvPr id="312" name="Google Shape;312;g1219590ac88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1219590ac88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19" name="Google Shape;319;g1219590ac88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1219590ac88_0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5 summary statistic -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https://www.thoughtco.com/what-is-the-five-number-summary-3126237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eksplorasi fitur kategorik - </a:t>
            </a:r>
            <a:r>
              <a:rPr lang="en-US" u="sng">
                <a:solidFill>
                  <a:schemeClr val="hlink"/>
                </a:solidFill>
                <a:hlinkClick r:id="rId4"/>
              </a:rPr>
              <a:t>https://www.analyticsvidhya.com/blog/2016/01/guide-data-exploration/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27" name="Google Shape;327;g1219590ac88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219590ac88_0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34" name="Google Shape;334;g1219590ac88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1219590ac88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Contoh kode ada di colab</a:t>
            </a:r>
            <a:endParaRPr/>
          </a:p>
        </p:txBody>
      </p:sp>
      <p:sp>
        <p:nvSpPr>
          <p:cNvPr id="341" name="Google Shape;341;g1219590ac88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1219590ac88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47" name="Google Shape;347;g1219590ac88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1219590ac88_0_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konfigurasi pewarnaan secara sengaja digunakan seperti pada kode untuk </a:t>
            </a:r>
            <a:r>
              <a:rPr lang="en-US" i="1"/>
              <a:t>highlight</a:t>
            </a:r>
            <a:r>
              <a:rPr lang="en-US"/>
              <a:t> top value dan kategori lainnya diwarnai sama (abu-abu)</a:t>
            </a:r>
            <a:endParaRPr/>
          </a:p>
        </p:txBody>
      </p:sp>
      <p:sp>
        <p:nvSpPr>
          <p:cNvPr id="354" name="Google Shape;354;g1219590ac88_0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1219590ac88_0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Contoh function dan penggunaan ada di Google Colab</a:t>
            </a:r>
            <a:endParaRPr/>
          </a:p>
        </p:txBody>
      </p:sp>
      <p:sp>
        <p:nvSpPr>
          <p:cNvPr id="360" name="Google Shape;360;g1219590ac88_0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119e939472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6" name="Google Shape;106;g119e939472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1219590ac88_0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68" name="Google Shape;368;g1219590ac88_0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120666d88f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74" name="Google Shape;374;g120666d88f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8" name="Google Shape;7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65845911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6" name="Google Shape;8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380601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123178c686a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08" name="Google Shape;408;g123178c686a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1240eca5179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17" name="Google Shape;417;g1240eca5179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12481026a16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>
                <a:solidFill>
                  <a:schemeClr val="dk1"/>
                </a:solidFill>
              </a:rPr>
              <a:t>Konten dan gambar di adaptasi dari buku Grokking Machine Learning ch.9 hal.235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23" name="Google Shape;423;g12481026a16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12481026a16_0_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>
                <a:solidFill>
                  <a:schemeClr val="dk1"/>
                </a:solidFill>
              </a:rPr>
              <a:t>ref konten dan gambar: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https://medium.com/udacity/shannon-entropy-information-gain-and-picking-balls-from-buckets-5810d35d54b4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30" name="Google Shape;430;g12481026a16_0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12481026a16_0_2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>
                <a:solidFill>
                  <a:schemeClr val="dk1"/>
                </a:solidFill>
              </a:rPr>
              <a:t>ref konten dan gambar: fundamentals of machine learning for predictive data analytics ch. 4.2.3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>
                <a:solidFill>
                  <a:schemeClr val="dk1"/>
                </a:solidFill>
              </a:rPr>
              <a:t>“prasyarat” -&gt; hyperparameter model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51" name="Google Shape;451;g12481026a16_0_2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1240eca517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ref: Data Science from Scratch, Joel Grus ch.17</a:t>
            </a:r>
            <a:endParaRPr/>
          </a:p>
        </p:txBody>
      </p:sp>
      <p:sp>
        <p:nvSpPr>
          <p:cNvPr id="457" name="Google Shape;457;g1240eca517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23a5919eb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5" name="Google Shape;115;g123a5919eb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12481026a16_0_2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ref: Data Science from Scratch, Joel Grus ch.17</a:t>
            </a:r>
            <a:endParaRPr/>
          </a:p>
        </p:txBody>
      </p:sp>
      <p:sp>
        <p:nvSpPr>
          <p:cNvPr id="463" name="Google Shape;463;g12481026a16_0_2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12481026a16_0_2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ref: Data Science from Scratch, Joel Grus ch.17</a:t>
            </a:r>
            <a:endParaRPr/>
          </a:p>
        </p:txBody>
      </p:sp>
      <p:sp>
        <p:nvSpPr>
          <p:cNvPr id="463" name="Google Shape;463;g12481026a16_0_2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2205048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12481026a16_0_3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69" name="Google Shape;469;g12481026a16_0_3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1240eca5179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ref: Data Science from Scratch, Joel Grus ch.17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75" name="Google Shape;475;g1240eca5179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1240eca5179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ref: Data Science from Scratch, Joel Grus ch.17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82" name="Google Shape;482;g1240eca5179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1240eca5179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ref: Data Science from Scratch, Joel Grus ch.17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90" name="Google Shape;490;g1240eca5179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1240eca5179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ref: Data Science from Scratch, Joel Grus ch.17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98" name="Google Shape;498;g1240eca5179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1240eca5179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>
                <a:solidFill>
                  <a:schemeClr val="dk1"/>
                </a:solidFill>
              </a:rPr>
              <a:t>ref: Data Science from Scratch, Joel Grus ch.17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06" name="Google Shape;506;g1240eca5179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1240eca5179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>
                <a:solidFill>
                  <a:schemeClr val="dk1"/>
                </a:solidFill>
              </a:rPr>
              <a:t>ref: Data Science from Scratch, Joel Grus ch.17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15" name="Google Shape;515;g1240eca5179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1240eca5179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>
                <a:solidFill>
                  <a:schemeClr val="dk1"/>
                </a:solidFill>
              </a:rPr>
              <a:t>ref: Data Science from Scratch, Joel Grus ch.17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24" name="Google Shape;524;g1240eca5179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1e9673d999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1" name="Google Shape;121;g11e9673d999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1240eca5179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>
                <a:solidFill>
                  <a:schemeClr val="dk1"/>
                </a:solidFill>
              </a:rPr>
              <a:t>ref: Data Science from Scratch, Joel Grus ch.17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31" name="Google Shape;531;g1240eca5179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1240eca5179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37" name="Google Shape;537;g1240eca5179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1240eca5179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43" name="Google Shape;543;g1240eca5179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1219590ac88_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49" name="Google Shape;549;g1219590ac88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1219590ac88_0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 err="1"/>
              <a:t>Kebocoran</a:t>
            </a:r>
            <a:r>
              <a:rPr lang="en-US" dirty="0"/>
              <a:t> data (Data Leakage) </a:t>
            </a:r>
            <a:r>
              <a:rPr lang="en-US" dirty="0" err="1"/>
              <a:t>mengacu</a:t>
            </a:r>
            <a:r>
              <a:rPr lang="en-US" dirty="0"/>
              <a:t> pada </a:t>
            </a:r>
            <a:r>
              <a:rPr lang="en-US" dirty="0" err="1"/>
              <a:t>kesalahan</a:t>
            </a:r>
            <a:r>
              <a:rPr lang="en-US" dirty="0"/>
              <a:t> yang </a:t>
            </a:r>
            <a:r>
              <a:rPr lang="en-US" dirty="0" err="1"/>
              <a:t>dibuat</a:t>
            </a:r>
            <a:r>
              <a:rPr lang="en-US" dirty="0"/>
              <a:t> oleh </a:t>
            </a:r>
            <a:r>
              <a:rPr lang="en-US" dirty="0" err="1"/>
              <a:t>pembuat</a:t>
            </a:r>
            <a:r>
              <a:rPr lang="en-US" dirty="0"/>
              <a:t> model </a:t>
            </a:r>
            <a:r>
              <a:rPr lang="en-US" dirty="0" err="1"/>
              <a:t>pembelajaran</a:t>
            </a:r>
            <a:r>
              <a:rPr lang="en-US" dirty="0"/>
              <a:t> </a:t>
            </a:r>
            <a:r>
              <a:rPr lang="en-US" dirty="0" err="1"/>
              <a:t>mesin</a:t>
            </a:r>
            <a:r>
              <a:rPr lang="en-US" dirty="0"/>
              <a:t> di mana </a:t>
            </a:r>
            <a:r>
              <a:rPr lang="en-US" dirty="0" err="1"/>
              <a:t>mereka</a:t>
            </a:r>
            <a:r>
              <a:rPr lang="en-US" dirty="0"/>
              <a:t> </a:t>
            </a:r>
            <a:r>
              <a:rPr lang="en-US" dirty="0" err="1"/>
              <a:t>secara</a:t>
            </a:r>
            <a:r>
              <a:rPr lang="en-US" dirty="0"/>
              <a:t>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sengaja</a:t>
            </a:r>
            <a:r>
              <a:rPr lang="en-US" dirty="0"/>
              <a:t> </a:t>
            </a:r>
            <a:r>
              <a:rPr lang="en-US" dirty="0" err="1"/>
              <a:t>berbagi</a:t>
            </a:r>
            <a:r>
              <a:rPr lang="en-US" dirty="0"/>
              <a:t> </a:t>
            </a:r>
            <a:r>
              <a:rPr lang="en-US" dirty="0" err="1"/>
              <a:t>informasi</a:t>
            </a:r>
            <a:r>
              <a:rPr lang="en-US" dirty="0"/>
              <a:t> </a:t>
            </a:r>
            <a:r>
              <a:rPr lang="en-US" dirty="0" err="1"/>
              <a:t>antara</a:t>
            </a:r>
            <a:r>
              <a:rPr lang="en-US" dirty="0"/>
              <a:t> </a:t>
            </a:r>
            <a:r>
              <a:rPr lang="en-US" dirty="0" err="1"/>
              <a:t>kumpulan</a:t>
            </a:r>
            <a:r>
              <a:rPr lang="en-US" dirty="0"/>
              <a:t> data </a:t>
            </a:r>
            <a:r>
              <a:rPr lang="en-US" dirty="0" err="1"/>
              <a:t>pengujian</a:t>
            </a:r>
            <a:r>
              <a:rPr lang="en-US" dirty="0"/>
              <a:t> dan </a:t>
            </a:r>
            <a:r>
              <a:rPr lang="en-US" dirty="0" err="1"/>
              <a:t>pelatihan</a:t>
            </a:r>
            <a:endParaRPr dirty="0"/>
          </a:p>
        </p:txBody>
      </p:sp>
      <p:sp>
        <p:nvSpPr>
          <p:cNvPr id="555" name="Google Shape;555;g1219590ac88_0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1240eca5179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61" name="Google Shape;561;g1240eca5179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1219590ac88_0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feature scaling -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https://towardsdatascience.com/all-about-feature-scaling-bcc0ad75cb35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67" name="Google Shape;567;g1219590ac88_0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1240eca5179_0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74" name="Google Shape;574;g1240eca5179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1240eca5179_0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80" name="Google Shape;580;g1240eca5179_0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123178c686a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86" name="Google Shape;586;g123178c686a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1107f043759_0_1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31" name="Google Shape;131;g1107f043759_0_1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11f61fc4f32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592" name="Google Shape;592;g11f61fc4f32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120666d88f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1100" b="1" i="0" u="none" strike="noStrike" cap="none">
                <a:solidFill>
                  <a:srgbClr val="3F3F3F"/>
                </a:solidFill>
                <a:latin typeface="Dosis" pitchFamily="2" charset="0"/>
                <a:ea typeface="Lato"/>
                <a:cs typeface="Lato"/>
                <a:sym typeface="Lato"/>
              </a:rPr>
              <a:t>https://f.ruangguru.com/feedbacks/wrpfml</a:t>
            </a:r>
            <a:endParaRPr lang="en-US" sz="1100" u="sng" dirty="0">
              <a:solidFill>
                <a:srgbClr val="3F3F3F"/>
              </a:solidFill>
              <a:latin typeface="Dosis" pitchFamily="2" charset="0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1100" u="sng" dirty="0">
                <a:solidFill>
                  <a:srgbClr val="3F3F3F"/>
                </a:solidFill>
                <a:latin typeface="Dosis" pitchFamily="2" charset="0"/>
                <a:ea typeface="Lato"/>
                <a:cs typeface="Lato"/>
                <a:sym typeface="Lato"/>
                <a:hlinkClick r:id="rId3"/>
              </a:rPr>
              <a:t>https://bit.ly/AbsensiBPart2-Selasa</a:t>
            </a:r>
            <a:endParaRPr lang="en-US" sz="1100" u="sng" dirty="0">
              <a:solidFill>
                <a:srgbClr val="3F3F3F"/>
              </a:solidFill>
              <a:latin typeface="Dosis" pitchFamily="2" charset="0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374" name="Google Shape;374;g120666d88f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438831933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98" name="Google Shape;598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1af1a664d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37" name="Google Shape;137;g11af1a664d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1af1a664d0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Data Science from Scratch</a:t>
            </a:r>
            <a:endParaRPr/>
          </a:p>
        </p:txBody>
      </p:sp>
      <p:sp>
        <p:nvSpPr>
          <p:cNvPr id="144" name="Google Shape;144;g11af1a664d0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0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0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30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30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3" name="Google Shape;73;p3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3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3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2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22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22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1" name="Google Shape;31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2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23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" name="Google Shape;38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24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24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4" name="Google Shape;44;p24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" name="Google Shape;45;p24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6" name="Google Shape;46;p24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7" name="Google Shape;47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7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7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3" name="Google Shape;53;p27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4" name="Google Shape;54;p2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8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28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0" name="Google Shape;60;p28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1" name="Google Shape;61;p2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2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2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29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7" name="Google Shape;67;p2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hyperlink" Target="https://www.surveymonkey.com/r/NPS-CAMP-APR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f.ruangguru.com/" TargetMode="External"/><Relationship Id="rId5" Type="http://schemas.openxmlformats.org/officeDocument/2006/relationships/hyperlink" Target="https://bit.ly/AbsensiBPart1-Senin" TargetMode="External"/><Relationship Id="rId4" Type="http://schemas.openxmlformats.org/officeDocument/2006/relationships/hyperlink" Target="https://bit.ly/AbsensiAPart1-Senin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gif"/><Relationship Id="rId4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hyperlink" Target="https://www.surveymonkey.com/r/NPS-CAMP-APR" TargetMode="External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f.ruangguru.com/" TargetMode="External"/><Relationship Id="rId5" Type="http://schemas.openxmlformats.org/officeDocument/2006/relationships/hyperlink" Target="https://bit.ly/AbsensiBPart1-Selasa" TargetMode="External"/><Relationship Id="rId4" Type="http://schemas.openxmlformats.org/officeDocument/2006/relationships/hyperlink" Target="https://bit.ly/AbsensiAPart2-Selasa" TargetMode="Externa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surveymonkey.com/r/NPS-CAMP-APR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hyperlink" Target="https://www.kaggle.com/datasets/kamilpytlak/personal-key-indicators-of-heart-disease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"/>
          <p:cNvSpPr txBox="1"/>
          <p:nvPr/>
        </p:nvSpPr>
        <p:spPr>
          <a:xfrm>
            <a:off x="5179275" y="6058675"/>
            <a:ext cx="6850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Monday, 25 April</a:t>
            </a:r>
            <a:r>
              <a:rPr lang="en-US" sz="17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2022</a:t>
            </a:r>
            <a:endParaRPr sz="17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" name="Google Shape;84;p1">
            <a:extLst>
              <a:ext uri="{FF2B5EF4-FFF2-40B4-BE49-F238E27FC236}">
                <a16:creationId xmlns:a16="http://schemas.microsoft.com/office/drawing/2014/main" id="{D5301D60-412B-40AE-805A-A3841B9FE87B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787731" y="230240"/>
            <a:ext cx="1162300" cy="64902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104;p2">
            <a:extLst>
              <a:ext uri="{FF2B5EF4-FFF2-40B4-BE49-F238E27FC236}">
                <a16:creationId xmlns:a16="http://schemas.microsoft.com/office/drawing/2014/main" id="{A94F5E81-FCD1-450A-ACB9-C85C2D4A2A9C}"/>
              </a:ext>
            </a:extLst>
          </p:cNvPr>
          <p:cNvSpPr/>
          <p:nvPr/>
        </p:nvSpPr>
        <p:spPr>
          <a:xfrm>
            <a:off x="159766" y="4725638"/>
            <a:ext cx="7004863" cy="523181"/>
          </a:xfrm>
          <a:prstGeom prst="roundRect">
            <a:avLst>
              <a:gd name="adj" fmla="val 50000"/>
            </a:avLst>
          </a:prstGeom>
          <a:solidFill>
            <a:srgbClr val="FFE65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endParaRPr lang="en-US" sz="2800" b="1" dirty="0">
              <a:solidFill>
                <a:srgbClr val="434343"/>
              </a:solidFill>
              <a:latin typeface="Dosis" pitchFamily="2" charset="0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800" b="1" dirty="0">
                <a:solidFill>
                  <a:srgbClr val="434343"/>
                </a:solidFill>
                <a:latin typeface="Dosis" pitchFamily="2" charset="0"/>
              </a:rPr>
              <a:t>Introduction to Data Analytics for Business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endParaRPr lang="en-US" sz="2800" b="1" dirty="0">
              <a:solidFill>
                <a:srgbClr val="434343"/>
              </a:solidFill>
              <a:latin typeface="Dosis" pitchFamily="2" charset="0"/>
            </a:endParaRPr>
          </a:p>
        </p:txBody>
      </p:sp>
      <p:sp>
        <p:nvSpPr>
          <p:cNvPr id="9" name="Google Shape;84;p1">
            <a:extLst>
              <a:ext uri="{FF2B5EF4-FFF2-40B4-BE49-F238E27FC236}">
                <a16:creationId xmlns:a16="http://schemas.microsoft.com/office/drawing/2014/main" id="{9D859FB3-B436-42A2-9F2F-BBFEF672A38A}"/>
              </a:ext>
            </a:extLst>
          </p:cNvPr>
          <p:cNvSpPr txBox="1"/>
          <p:nvPr/>
        </p:nvSpPr>
        <p:spPr>
          <a:xfrm>
            <a:off x="1201419" y="5432043"/>
            <a:ext cx="4921555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2800" b="1" dirty="0">
                <a:solidFill>
                  <a:srgbClr val="434343"/>
                </a:solidFill>
                <a:latin typeface="Dosis" panose="020B0604020202020204" charset="0"/>
                <a:ea typeface="Arial Black"/>
                <a:cs typeface="Arial Black"/>
                <a:sym typeface="Arial Black"/>
              </a:rPr>
              <a:t>Monday,  25 April 2022</a:t>
            </a:r>
            <a:endParaRPr sz="2800" b="1" dirty="0">
              <a:solidFill>
                <a:srgbClr val="434343"/>
              </a:solidFill>
              <a:latin typeface="Dosis" panose="020B0604020202020204" charset="0"/>
              <a:ea typeface="Arial Black"/>
              <a:cs typeface="Arial Black"/>
              <a:sym typeface="Arial Black"/>
            </a:endParaRPr>
          </a:p>
        </p:txBody>
      </p:sp>
      <p:sp>
        <p:nvSpPr>
          <p:cNvPr id="10" name="Google Shape;84;gd1f2b893da_0_0">
            <a:extLst>
              <a:ext uri="{FF2B5EF4-FFF2-40B4-BE49-F238E27FC236}">
                <a16:creationId xmlns:a16="http://schemas.microsoft.com/office/drawing/2014/main" id="{5AE25EDB-C0B4-48CC-880D-A0152562C543}"/>
              </a:ext>
            </a:extLst>
          </p:cNvPr>
          <p:cNvSpPr txBox="1"/>
          <p:nvPr/>
        </p:nvSpPr>
        <p:spPr>
          <a:xfrm>
            <a:off x="159766" y="902777"/>
            <a:ext cx="9948206" cy="1292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4000"/>
            </a:pPr>
            <a:r>
              <a:rPr lang="en-US" sz="3900" b="1" i="0" u="none" strike="noStrike" cap="none" dirty="0">
                <a:solidFill>
                  <a:srgbClr val="434343"/>
                </a:solidFill>
                <a:latin typeface="Dosis"/>
                <a:ea typeface="Dosis"/>
                <a:cs typeface="Dosis"/>
                <a:sym typeface="Dosis"/>
              </a:rPr>
              <a:t>Recap Meeting 22 :</a:t>
            </a:r>
          </a:p>
          <a:p>
            <a:pPr>
              <a:buSzPts val="4000"/>
            </a:pPr>
            <a:r>
              <a:rPr lang="en-US" sz="3900" b="1" i="0" u="none" strike="noStrike" cap="none" dirty="0">
                <a:solidFill>
                  <a:srgbClr val="434343"/>
                </a:solidFill>
                <a:latin typeface="Dosis"/>
                <a:ea typeface="Dosis"/>
                <a:cs typeface="Dosis"/>
                <a:sym typeface="Dosis"/>
              </a:rPr>
              <a:t>Classification with Python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2481026a16_0_0"/>
          <p:cNvSpPr/>
          <p:nvPr/>
        </p:nvSpPr>
        <p:spPr>
          <a:xfrm>
            <a:off x="435900" y="1917900"/>
            <a:ext cx="10560600" cy="36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Char char="●"/>
            </a:pPr>
            <a:r>
              <a:rPr lang="en-US" sz="1800">
                <a:solidFill>
                  <a:srgbClr val="3F3F3F"/>
                </a:solidFill>
              </a:rPr>
              <a:t>Untuk memudahkan, kita bisa mengubah format data dummy sebelumnya menjadi bentuk tabular</a:t>
            </a:r>
            <a:endParaRPr sz="1800">
              <a:solidFill>
                <a:srgbClr val="3F3F3F"/>
              </a:solidFill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3F3F3F"/>
              </a:buClr>
              <a:buSzPts val="1800"/>
              <a:buChar char="●"/>
            </a:pPr>
            <a:r>
              <a:rPr lang="en-US" sz="1800">
                <a:solidFill>
                  <a:srgbClr val="3F3F3F"/>
                </a:solidFill>
              </a:rPr>
              <a:t>Di bawah ini merupakan penampakan 6 baris pertama data dummy dalam bentuk tabular</a:t>
            </a:r>
            <a:endParaRPr sz="1800">
              <a:solidFill>
                <a:srgbClr val="3F3F3F"/>
              </a:solidFill>
            </a:endParaRPr>
          </a:p>
        </p:txBody>
      </p:sp>
      <p:sp>
        <p:nvSpPr>
          <p:cNvPr id="154" name="Google Shape;154;g12481026a16_0_0"/>
          <p:cNvSpPr/>
          <p:nvPr/>
        </p:nvSpPr>
        <p:spPr>
          <a:xfrm>
            <a:off x="435898" y="1004525"/>
            <a:ext cx="4417200" cy="708000"/>
          </a:xfrm>
          <a:prstGeom prst="roundRect">
            <a:avLst>
              <a:gd name="adj" fmla="val 50000"/>
            </a:avLst>
          </a:prstGeom>
          <a:solidFill>
            <a:srgbClr val="FFE65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Dummy Dataset in Tabular Format</a:t>
            </a:r>
            <a:endParaRPr sz="1800" b="1" i="0" u="none" strike="noStrike" cap="none">
              <a:solidFill>
                <a:srgbClr val="44444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55" name="Google Shape;155;g12481026a16_0_0"/>
          <p:cNvGraphicFramePr/>
          <p:nvPr/>
        </p:nvGraphicFramePr>
        <p:xfrm>
          <a:off x="435900" y="2949475"/>
          <a:ext cx="10287000" cy="2880150"/>
        </p:xfrm>
        <a:graphic>
          <a:graphicData uri="http://schemas.openxmlformats.org/drawingml/2006/table">
            <a:tbl>
              <a:tblPr>
                <a:noFill/>
                <a:tableStyleId>{7BADD3CC-00C5-4C65-A63D-31E7D0FB98A5}</a:tableStyleId>
              </a:tblPr>
              <a:tblGrid>
                <a:gridCol w="2057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500" b="1"/>
                        <a:t>level</a:t>
                      </a:r>
                      <a:endParaRPr sz="1500" b="1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500" b="1"/>
                        <a:t>lang</a:t>
                      </a:r>
                      <a:endParaRPr sz="1500" b="1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500" b="1"/>
                        <a:t>tweets</a:t>
                      </a:r>
                      <a:endParaRPr sz="1500" b="1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500" b="1"/>
                        <a:t>phd</a:t>
                      </a:r>
                      <a:endParaRPr sz="1500" b="1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1"/>
                        <a:t>hire</a:t>
                      </a:r>
                      <a:endParaRPr sz="1500" b="1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500"/>
                        <a:t>Senior</a:t>
                      </a:r>
                      <a:endParaRPr sz="15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500"/>
                        <a:t>Java</a:t>
                      </a:r>
                      <a:endParaRPr sz="15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500"/>
                        <a:t>no</a:t>
                      </a:r>
                      <a:endParaRPr sz="15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500"/>
                        <a:t>no</a:t>
                      </a:r>
                      <a:endParaRPr sz="15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/>
                        <a:t>False</a:t>
                      </a:r>
                      <a:endParaRPr sz="15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500"/>
                        <a:t>Senior</a:t>
                      </a:r>
                      <a:endParaRPr sz="15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500"/>
                        <a:t>Java</a:t>
                      </a:r>
                      <a:endParaRPr sz="15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500"/>
                        <a:t>no</a:t>
                      </a:r>
                      <a:endParaRPr sz="15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500"/>
                        <a:t>yes</a:t>
                      </a:r>
                      <a:endParaRPr sz="15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/>
                        <a:t>False</a:t>
                      </a:r>
                      <a:endParaRPr sz="15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500"/>
                        <a:t>Mid</a:t>
                      </a:r>
                      <a:endParaRPr sz="15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500"/>
                        <a:t>Python</a:t>
                      </a:r>
                      <a:endParaRPr sz="15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500"/>
                        <a:t>no</a:t>
                      </a:r>
                      <a:endParaRPr sz="15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500"/>
                        <a:t>no</a:t>
                      </a:r>
                      <a:endParaRPr sz="15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/>
                        <a:t>True</a:t>
                      </a:r>
                      <a:endParaRPr sz="15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500"/>
                        <a:t>Junior</a:t>
                      </a:r>
                      <a:endParaRPr sz="15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500"/>
                        <a:t>Python</a:t>
                      </a:r>
                      <a:endParaRPr sz="15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500"/>
                        <a:t>no</a:t>
                      </a:r>
                      <a:endParaRPr sz="15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500"/>
                        <a:t>no</a:t>
                      </a:r>
                      <a:endParaRPr sz="15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/>
                        <a:t>True</a:t>
                      </a:r>
                      <a:endParaRPr sz="15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500"/>
                        <a:t>Junior</a:t>
                      </a:r>
                      <a:endParaRPr sz="15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500"/>
                        <a:t>R</a:t>
                      </a:r>
                      <a:endParaRPr sz="15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500"/>
                        <a:t>yes</a:t>
                      </a:r>
                      <a:endParaRPr sz="15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500"/>
                        <a:t>no</a:t>
                      </a:r>
                      <a:endParaRPr sz="15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/>
                        <a:t>True</a:t>
                      </a:r>
                      <a:endParaRPr sz="15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500"/>
                        <a:t>Junior</a:t>
                      </a:r>
                      <a:endParaRPr sz="15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500"/>
                        <a:t>R</a:t>
                      </a:r>
                      <a:endParaRPr sz="15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500"/>
                        <a:t>yes</a:t>
                      </a:r>
                      <a:endParaRPr sz="15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500"/>
                        <a:t>yes</a:t>
                      </a:r>
                      <a:endParaRPr sz="15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/>
                        <a:t>False</a:t>
                      </a:r>
                      <a:endParaRPr sz="15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1af1a664d0_0_17"/>
          <p:cNvSpPr/>
          <p:nvPr/>
        </p:nvSpPr>
        <p:spPr>
          <a:xfrm>
            <a:off x="435900" y="1917900"/>
            <a:ext cx="4515600" cy="398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●"/>
            </a:pPr>
            <a:r>
              <a:rPr lang="en-US"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Karena ini hanyalah data dummy, </a:t>
            </a:r>
            <a:r>
              <a:rPr lang="en-US" sz="1600">
                <a:solidFill>
                  <a:srgbClr val="3F3F3F"/>
                </a:solidFill>
              </a:rPr>
              <a:t>maka data hanya berisikan </a:t>
            </a:r>
            <a:r>
              <a:rPr lang="en-US" sz="16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14 </a:t>
            </a:r>
            <a:r>
              <a:rPr lang="en-US"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kandidat yang tersedia</a:t>
            </a:r>
            <a:endParaRPr sz="1600" b="0" i="0" u="none" strike="noStrike" cap="non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30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●"/>
            </a:pPr>
            <a:r>
              <a:rPr lang="en-US"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Misalkan kita ambil </a:t>
            </a:r>
            <a:r>
              <a:rPr lang="en-US" sz="1600" b="1" i="0" u="none" strike="noStrike" cap="none">
                <a:solidFill>
                  <a:srgbClr val="3F3F3F"/>
                </a:solidFill>
              </a:rPr>
              <a:t>sampel data baris pertama.</a:t>
            </a:r>
            <a:endParaRPr sz="1600" b="1" i="0" u="none" strike="noStrike" cap="none">
              <a:solidFill>
                <a:srgbClr val="3F3F3F"/>
              </a:solidFill>
            </a:endParaRPr>
          </a:p>
          <a:p>
            <a:pPr marL="914400" marR="0" lvl="1" indent="-330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○"/>
            </a:pPr>
            <a:r>
              <a:rPr lang="en-US" sz="1600">
                <a:solidFill>
                  <a:srgbClr val="3F3F3F"/>
                </a:solidFill>
              </a:rPr>
              <a:t>Independent variable (features) </a:t>
            </a:r>
            <a:r>
              <a:rPr lang="en-US" sz="16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4 fitur/kolom</a:t>
            </a:r>
            <a:r>
              <a:rPr lang="en-US"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 yang tersedia: </a:t>
            </a:r>
            <a:r>
              <a:rPr lang="en-US" sz="1600" b="0" i="1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level, lang, tweets, </a:t>
            </a:r>
            <a:r>
              <a:rPr lang="en-US" sz="1600" b="0" i="1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  <a:extLst>
                  <a:ext uri="http://customooxmlschemas.google.com/">
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2"/>
                  </a:ext>
                </a:extLst>
              </a:rPr>
              <a:t>phd</a:t>
            </a:r>
            <a:endParaRPr sz="1600" b="0" i="1" u="none" strike="noStrike" cap="non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30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○"/>
            </a:pPr>
            <a:r>
              <a:rPr lang="en-US" sz="1600">
                <a:solidFill>
                  <a:srgbClr val="3F3F3F"/>
                </a:solidFill>
              </a:rPr>
              <a:t>Dependent variable (</a:t>
            </a:r>
            <a:r>
              <a:rPr lang="en-US"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Target variable): kolom </a:t>
            </a:r>
            <a:r>
              <a:rPr lang="en-US" sz="1600">
                <a:solidFill>
                  <a:srgbClr val="3F3F3F"/>
                </a:solidFill>
              </a:rPr>
              <a:t>‘</a:t>
            </a:r>
            <a:r>
              <a:rPr lang="en-US"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label</a:t>
            </a:r>
            <a:r>
              <a:rPr lang="en-US" sz="1600">
                <a:solidFill>
                  <a:srgbClr val="3F3F3F"/>
                </a:solidFill>
              </a:rPr>
              <a:t>’</a:t>
            </a:r>
            <a:r>
              <a:rPr lang="en-US"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 bernilai </a:t>
            </a:r>
            <a:r>
              <a:rPr lang="en-US" sz="1600" b="0" i="1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False</a:t>
            </a:r>
            <a:endParaRPr sz="1600" b="0" i="1" u="none" strike="noStrike" cap="non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302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3F3F3F"/>
              </a:buClr>
              <a:buSzPts val="1600"/>
              <a:buFont typeface="Arial"/>
              <a:buChar char="○"/>
            </a:pPr>
            <a:r>
              <a:rPr lang="en-US" sz="1600">
                <a:solidFill>
                  <a:srgbClr val="3F3F3F"/>
                </a:solidFill>
              </a:rPr>
              <a:t>Interpretasinya adalah</a:t>
            </a:r>
            <a:r>
              <a:rPr lang="en-US"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>
                <a:solidFill>
                  <a:srgbClr val="3F3F3F"/>
                </a:solidFill>
              </a:rPr>
              <a:t>dari nilai ke-4</a:t>
            </a:r>
            <a:r>
              <a:rPr lang="en-US"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 fitur tersebut, kriteria kandidat pada baris ke-0 dinyatakan tidak diterima </a:t>
            </a:r>
            <a:r>
              <a:rPr lang="en-US" sz="1600">
                <a:solidFill>
                  <a:srgbClr val="3F3F3F"/>
                </a:solidFill>
              </a:rPr>
              <a:t>dimana didefinisikan sebagai </a:t>
            </a:r>
            <a:r>
              <a:rPr lang="en-US" sz="1600" b="0" i="1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False</a:t>
            </a:r>
            <a:r>
              <a:rPr lang="en-US" sz="1600">
                <a:solidFill>
                  <a:srgbClr val="3F3F3F"/>
                </a:solidFill>
              </a:rPr>
              <a:t>.</a:t>
            </a:r>
            <a:endParaRPr sz="1600" b="0" i="0" u="none" strike="noStrike" cap="non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g11af1a664d0_0_17"/>
          <p:cNvSpPr/>
          <p:nvPr/>
        </p:nvSpPr>
        <p:spPr>
          <a:xfrm>
            <a:off x="435902" y="1004525"/>
            <a:ext cx="2401800" cy="708000"/>
          </a:xfrm>
          <a:prstGeom prst="roundRect">
            <a:avLst>
              <a:gd name="adj" fmla="val 50000"/>
            </a:avLst>
          </a:prstGeom>
          <a:solidFill>
            <a:srgbClr val="FFE65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Dummy Dataset</a:t>
            </a:r>
            <a:endParaRPr sz="1800" b="1" i="0" u="none" strike="noStrike" cap="none">
              <a:solidFill>
                <a:srgbClr val="44444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" name="Google Shape;162;g11af1a664d0_0_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51500" y="2942725"/>
            <a:ext cx="6723675" cy="147645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63" name="Google Shape;163;g11af1a664d0_0_1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951500" y="1917900"/>
            <a:ext cx="3486150" cy="62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1af1a664d0_0_34"/>
          <p:cNvSpPr txBox="1"/>
          <p:nvPr/>
        </p:nvSpPr>
        <p:spPr>
          <a:xfrm>
            <a:off x="1465664" y="2730002"/>
            <a:ext cx="92601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698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Dari fitur yang tersedia, mana yang merupakan fitur </a:t>
            </a:r>
            <a:r>
              <a:rPr lang="en-US" sz="28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numerik</a:t>
            </a:r>
            <a:r>
              <a:rPr lang="en-US" sz="28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 dan mana yang </a:t>
            </a:r>
            <a:r>
              <a:rPr lang="en-US" sz="28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kategoris</a:t>
            </a:r>
            <a:r>
              <a:rPr lang="en-US" sz="28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g11af1a664d0_0_34"/>
          <p:cNvSpPr/>
          <p:nvPr/>
        </p:nvSpPr>
        <p:spPr>
          <a:xfrm>
            <a:off x="5418767" y="3684294"/>
            <a:ext cx="1353900" cy="76200"/>
          </a:xfrm>
          <a:prstGeom prst="rect">
            <a:avLst/>
          </a:prstGeom>
          <a:solidFill>
            <a:srgbClr val="FFE65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11af1a664d0_0_27"/>
          <p:cNvSpPr/>
          <p:nvPr/>
        </p:nvSpPr>
        <p:spPr>
          <a:xfrm>
            <a:off x="435900" y="1917900"/>
            <a:ext cx="11217600" cy="39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●"/>
            </a:pPr>
            <a:r>
              <a:rPr lang="en-US"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Jika kita amati fitur </a:t>
            </a:r>
            <a:r>
              <a:rPr lang="en-US" sz="1600" b="0" i="1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level</a:t>
            </a:r>
            <a:r>
              <a:rPr lang="en-US"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, ada berapa nilai unik yang ada di fitur tersebut?</a:t>
            </a:r>
            <a:endParaRPr sz="1600" b="0" i="0" u="none" strike="noStrike" cap="non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30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●"/>
            </a:pPr>
            <a:r>
              <a:rPr lang="en-US"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Coba cari tahu menggunakan Python apa saja dan ada berapa nilai unik pada fitur:</a:t>
            </a:r>
            <a:endParaRPr sz="1600" b="0" i="0" u="none" strike="noStrike" cap="non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○"/>
            </a:pPr>
            <a:r>
              <a:rPr lang="en-US" sz="1600" b="0" i="1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lang</a:t>
            </a:r>
            <a:endParaRPr sz="1600" b="0" i="1" u="none" strike="noStrike" cap="non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○"/>
            </a:pPr>
            <a:r>
              <a:rPr lang="en-US" sz="1600" b="0" i="1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tweets</a:t>
            </a:r>
            <a:endParaRPr sz="1600" b="0" i="1" u="none" strike="noStrike" cap="non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○"/>
            </a:pPr>
            <a:r>
              <a:rPr lang="en-US" sz="1600" b="0" i="1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phd</a:t>
            </a:r>
            <a:endParaRPr sz="1600" b="0" i="1" u="none" strike="noStrike" cap="non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g11af1a664d0_0_27"/>
          <p:cNvSpPr/>
          <p:nvPr/>
        </p:nvSpPr>
        <p:spPr>
          <a:xfrm>
            <a:off x="435902" y="1004525"/>
            <a:ext cx="2401800" cy="708000"/>
          </a:xfrm>
          <a:prstGeom prst="roundRect">
            <a:avLst>
              <a:gd name="adj" fmla="val 50000"/>
            </a:avLst>
          </a:prstGeom>
          <a:solidFill>
            <a:srgbClr val="FFE65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Unique Values</a:t>
            </a:r>
            <a:endParaRPr sz="1800" b="1" i="0" u="none" strike="noStrike" cap="none">
              <a:solidFill>
                <a:srgbClr val="44444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6" name="Google Shape;176;g11af1a664d0_0_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2225873"/>
            <a:ext cx="12192000" cy="21014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11af1a664d0_0_41"/>
          <p:cNvSpPr/>
          <p:nvPr/>
        </p:nvSpPr>
        <p:spPr>
          <a:xfrm>
            <a:off x="435900" y="1917900"/>
            <a:ext cx="4333200" cy="39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●"/>
            </a:pPr>
            <a:r>
              <a:rPr lang="en-US"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Eksplorasi selanjutnya yang bisa dilakukan pada fitur kategoris adalah melihat nilai mana yang paling sering muncul, atau yang biasa disebut dengan </a:t>
            </a:r>
            <a:r>
              <a:rPr lang="en-US" sz="1600" b="0" i="1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mode</a:t>
            </a:r>
            <a:endParaRPr sz="1600" b="0" i="0" u="none" strike="noStrike" cap="non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30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●"/>
            </a:pPr>
            <a:r>
              <a:rPr lang="en-US"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Untuk mendapatkan </a:t>
            </a:r>
            <a:r>
              <a:rPr lang="en-US" sz="1600" b="0" i="1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mode</a:t>
            </a:r>
            <a:r>
              <a:rPr lang="en-US"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 dari suatu fitur, kita perlu menghitung frekuensi kemunculan dari masing-masing nilai unik pada fitur</a:t>
            </a:r>
            <a:endParaRPr sz="1600" b="0" i="0" u="none" strike="noStrike" cap="non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302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3F3F3F"/>
              </a:buClr>
              <a:buSzPts val="1600"/>
              <a:buFont typeface="Arial"/>
              <a:buChar char="●"/>
            </a:pPr>
            <a:r>
              <a:rPr lang="en-US" sz="1600">
                <a:solidFill>
                  <a:srgbClr val="3F3F3F"/>
                </a:solidFill>
              </a:rPr>
              <a:t>Pada </a:t>
            </a:r>
            <a:r>
              <a:rPr lang="en-US"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fitur </a:t>
            </a:r>
            <a:r>
              <a:rPr lang="en-US" sz="1600">
                <a:solidFill>
                  <a:srgbClr val="3F3F3F"/>
                </a:solidFill>
              </a:rPr>
              <a:t>‘</a:t>
            </a:r>
            <a:r>
              <a:rPr lang="en-US"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level</a:t>
            </a:r>
            <a:r>
              <a:rPr lang="en-US" sz="1600">
                <a:solidFill>
                  <a:srgbClr val="3F3F3F"/>
                </a:solidFill>
              </a:rPr>
              <a:t>’</a:t>
            </a:r>
            <a:r>
              <a:rPr lang="en-US"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, kita peroleh </a:t>
            </a:r>
            <a:r>
              <a:rPr lang="en-US" sz="16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frekuensi kemunculan</a:t>
            </a:r>
            <a:r>
              <a:rPr lang="en-US"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 masing-masing nilai unik dan </a:t>
            </a:r>
            <a:r>
              <a:rPr lang="en-US" sz="16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mode</a:t>
            </a:r>
            <a:r>
              <a:rPr lang="en-US"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 dari fitur </a:t>
            </a:r>
            <a:r>
              <a:rPr lang="en-US" sz="1600">
                <a:solidFill>
                  <a:srgbClr val="3F3F3F"/>
                </a:solidFill>
              </a:rPr>
              <a:t>‘</a:t>
            </a:r>
            <a:r>
              <a:rPr lang="en-US"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level</a:t>
            </a:r>
            <a:r>
              <a:rPr lang="en-US" sz="1600">
                <a:solidFill>
                  <a:srgbClr val="3F3F3F"/>
                </a:solidFill>
              </a:rPr>
              <a:t>’</a:t>
            </a:r>
            <a:r>
              <a:rPr lang="en-US"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>
                <a:solidFill>
                  <a:srgbClr val="3F3F3F"/>
                </a:solidFill>
              </a:rPr>
              <a:t>dapat dilihat </a:t>
            </a:r>
            <a:r>
              <a:rPr lang="en-US"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seperti gambar di samping.</a:t>
            </a:r>
            <a:endParaRPr sz="1600" b="0" i="0" u="none" strike="noStrike" cap="non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g11af1a664d0_0_41"/>
          <p:cNvSpPr/>
          <p:nvPr/>
        </p:nvSpPr>
        <p:spPr>
          <a:xfrm>
            <a:off x="435901" y="1004525"/>
            <a:ext cx="1258800" cy="708000"/>
          </a:xfrm>
          <a:prstGeom prst="roundRect">
            <a:avLst>
              <a:gd name="adj" fmla="val 50000"/>
            </a:avLst>
          </a:prstGeom>
          <a:solidFill>
            <a:srgbClr val="FFE65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Mode</a:t>
            </a:r>
            <a:endParaRPr sz="1800" b="1" i="0" u="none" strike="noStrike" cap="none">
              <a:solidFill>
                <a:srgbClr val="44444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" name="Google Shape;183;g11af1a664d0_0_4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69100" y="1917900"/>
            <a:ext cx="7118100" cy="32604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1219590ac88_0_0"/>
          <p:cNvSpPr txBox="1"/>
          <p:nvPr/>
        </p:nvSpPr>
        <p:spPr>
          <a:xfrm>
            <a:off x="1465664" y="2730002"/>
            <a:ext cx="92601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698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Sebenarnya, terdapat </a:t>
            </a:r>
            <a:r>
              <a:rPr lang="en-US" sz="28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2 mode</a:t>
            </a:r>
            <a:r>
              <a:rPr lang="en-US" sz="28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, yaitu </a:t>
            </a:r>
            <a:r>
              <a:rPr lang="en-US" sz="28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Senior</a:t>
            </a:r>
            <a:r>
              <a:rPr lang="en-US" sz="28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 dan </a:t>
            </a:r>
            <a:r>
              <a:rPr lang="en-US" sz="28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Junior</a:t>
            </a:r>
            <a:r>
              <a:rPr lang="en-US" sz="28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, atau yang biasa disebut dengan </a:t>
            </a:r>
            <a:r>
              <a:rPr lang="en-US" sz="28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bimodal</a:t>
            </a:r>
            <a:r>
              <a:rPr lang="en-US" sz="28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2800" b="0" i="0" u="none" strike="noStrike" cap="non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g1219590ac88_0_0"/>
          <p:cNvSpPr/>
          <p:nvPr/>
        </p:nvSpPr>
        <p:spPr>
          <a:xfrm>
            <a:off x="5418767" y="3684294"/>
            <a:ext cx="1353900" cy="76200"/>
          </a:xfrm>
          <a:prstGeom prst="rect">
            <a:avLst/>
          </a:prstGeom>
          <a:solidFill>
            <a:srgbClr val="FFE65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g11af1a664d0_0_7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882463"/>
            <a:ext cx="7480801" cy="5975526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g11af1a664d0_0_78"/>
          <p:cNvSpPr/>
          <p:nvPr/>
        </p:nvSpPr>
        <p:spPr>
          <a:xfrm>
            <a:off x="0" y="78825"/>
            <a:ext cx="3163800" cy="708000"/>
          </a:xfrm>
          <a:prstGeom prst="roundRect">
            <a:avLst>
              <a:gd name="adj" fmla="val 50000"/>
            </a:avLst>
          </a:prstGeom>
          <a:solidFill>
            <a:srgbClr val="FFE65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Bimodal - How to get it?</a:t>
            </a:r>
            <a:endParaRPr sz="1800" b="1" i="0" u="none" strike="noStrike" cap="none">
              <a:solidFill>
                <a:srgbClr val="444444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g11af1a664d0_0_96"/>
          <p:cNvPicPr preferRelativeResize="0"/>
          <p:nvPr/>
        </p:nvPicPr>
        <p:blipFill rotWithShape="1">
          <a:blip r:embed="rId3">
            <a:alphaModFix amt="20000"/>
          </a:blip>
          <a:srcRect/>
          <a:stretch/>
        </p:blipFill>
        <p:spPr>
          <a:xfrm>
            <a:off x="0" y="882463"/>
            <a:ext cx="7480801" cy="5975526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g11af1a664d0_0_96"/>
          <p:cNvSpPr/>
          <p:nvPr/>
        </p:nvSpPr>
        <p:spPr>
          <a:xfrm>
            <a:off x="0" y="78825"/>
            <a:ext cx="3163800" cy="708000"/>
          </a:xfrm>
          <a:prstGeom prst="roundRect">
            <a:avLst>
              <a:gd name="adj" fmla="val 50000"/>
            </a:avLst>
          </a:prstGeom>
          <a:solidFill>
            <a:srgbClr val="FFE65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Bimodal - How to get it?</a:t>
            </a:r>
            <a:endParaRPr sz="1800" b="1" i="0" u="none" strike="noStrike" cap="none">
              <a:solidFill>
                <a:srgbClr val="44444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2" name="Google Shape;202;g11af1a664d0_0_96"/>
          <p:cNvPicPr preferRelativeResize="0"/>
          <p:nvPr/>
        </p:nvPicPr>
        <p:blipFill rotWithShape="1">
          <a:blip r:embed="rId3">
            <a:alphaModFix/>
          </a:blip>
          <a:srcRect b="59801"/>
          <a:stretch/>
        </p:blipFill>
        <p:spPr>
          <a:xfrm>
            <a:off x="0" y="882468"/>
            <a:ext cx="7480801" cy="240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g11af1a664d0_0_96"/>
          <p:cNvSpPr txBox="1"/>
          <p:nvPr/>
        </p:nvSpPr>
        <p:spPr>
          <a:xfrm>
            <a:off x="7694725" y="1528150"/>
            <a:ext cx="39894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Kode ini akan membuat </a:t>
            </a:r>
            <a:r>
              <a:rPr lang="en-US" sz="1600" b="0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dictionary</a:t>
            </a: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dengan </a:t>
            </a:r>
            <a:r>
              <a:rPr lang="en-US" sz="1600" b="0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key</a:t>
            </a: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adalah nilai </a:t>
            </a:r>
            <a:r>
              <a:rPr lang="en-US" sz="1600"/>
              <a:t>‘</a:t>
            </a: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level</a:t>
            </a:r>
            <a:r>
              <a:rPr lang="en-US" sz="1600"/>
              <a:t>’</a:t>
            </a: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dan </a:t>
            </a:r>
            <a:r>
              <a:rPr lang="en-US" sz="1600" b="0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value</a:t>
            </a: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adalah jumlah kemunculannya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11af1a664d0_0_84"/>
          <p:cNvSpPr txBox="1"/>
          <p:nvPr/>
        </p:nvSpPr>
        <p:spPr>
          <a:xfrm>
            <a:off x="7887450" y="3721800"/>
            <a:ext cx="39894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Kode ini mencari semua nilai </a:t>
            </a:r>
            <a:r>
              <a:rPr lang="en-US" sz="1600"/>
              <a:t>‘</a:t>
            </a: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level</a:t>
            </a:r>
            <a:r>
              <a:rPr lang="en-US" sz="1600"/>
              <a:t>’</a:t>
            </a: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yang frekuensi kemunculannya sama dengan </a:t>
            </a:r>
            <a:r>
              <a:rPr lang="en-US" sz="1600" b="0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max_level_freq</a:t>
            </a: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atau mode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9" name="Google Shape;209;g11af1a664d0_0_84"/>
          <p:cNvPicPr preferRelativeResize="0"/>
          <p:nvPr/>
        </p:nvPicPr>
        <p:blipFill rotWithShape="1">
          <a:blip r:embed="rId3">
            <a:alphaModFix amt="20000"/>
          </a:blip>
          <a:srcRect/>
          <a:stretch/>
        </p:blipFill>
        <p:spPr>
          <a:xfrm>
            <a:off x="0" y="882463"/>
            <a:ext cx="7480801" cy="5975526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g11af1a664d0_0_84"/>
          <p:cNvSpPr/>
          <p:nvPr/>
        </p:nvSpPr>
        <p:spPr>
          <a:xfrm>
            <a:off x="0" y="78825"/>
            <a:ext cx="3163800" cy="708000"/>
          </a:xfrm>
          <a:prstGeom prst="roundRect">
            <a:avLst>
              <a:gd name="adj" fmla="val 50000"/>
            </a:avLst>
          </a:prstGeom>
          <a:solidFill>
            <a:srgbClr val="FFE65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Bimodal - How to get it?</a:t>
            </a:r>
            <a:endParaRPr sz="1800" b="1" i="0" u="none" strike="noStrike" cap="none">
              <a:solidFill>
                <a:srgbClr val="44444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1" name="Google Shape;211;g11af1a664d0_0_84"/>
          <p:cNvPicPr preferRelativeResize="0"/>
          <p:nvPr/>
        </p:nvPicPr>
        <p:blipFill rotWithShape="1">
          <a:blip r:embed="rId3">
            <a:alphaModFix/>
          </a:blip>
          <a:srcRect t="40490" b="25501"/>
          <a:stretch/>
        </p:blipFill>
        <p:spPr>
          <a:xfrm>
            <a:off x="0" y="3302003"/>
            <a:ext cx="7480801" cy="2032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11af1a664d0_0_107"/>
          <p:cNvSpPr txBox="1"/>
          <p:nvPr/>
        </p:nvSpPr>
        <p:spPr>
          <a:xfrm>
            <a:off x="1465664" y="2730002"/>
            <a:ext cx="92601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698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Coba cari nilai </a:t>
            </a:r>
            <a:r>
              <a:rPr lang="en-US" sz="28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mode</a:t>
            </a:r>
            <a:r>
              <a:rPr lang="en-US" sz="28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 untuk fitur-fitur yang lain!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g11af1a664d0_0_107"/>
          <p:cNvSpPr/>
          <p:nvPr/>
        </p:nvSpPr>
        <p:spPr>
          <a:xfrm>
            <a:off x="5418767" y="3684294"/>
            <a:ext cx="1353900" cy="76200"/>
          </a:xfrm>
          <a:prstGeom prst="rect">
            <a:avLst/>
          </a:prstGeom>
          <a:solidFill>
            <a:srgbClr val="FFE65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"/>
          <p:cNvSpPr txBox="1"/>
          <p:nvPr/>
        </p:nvSpPr>
        <p:spPr>
          <a:xfrm>
            <a:off x="5179275" y="6058675"/>
            <a:ext cx="6850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Tuesday, 19 April</a:t>
            </a:r>
            <a:r>
              <a:rPr lang="en-US" sz="17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2022</a:t>
            </a:r>
            <a:endParaRPr sz="17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" name="Google Shape;84;p1">
            <a:extLst>
              <a:ext uri="{FF2B5EF4-FFF2-40B4-BE49-F238E27FC236}">
                <a16:creationId xmlns:a16="http://schemas.microsoft.com/office/drawing/2014/main" id="{D5301D60-412B-40AE-805A-A3841B9FE87B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787731" y="230240"/>
            <a:ext cx="1162300" cy="64902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104;p2">
            <a:extLst>
              <a:ext uri="{FF2B5EF4-FFF2-40B4-BE49-F238E27FC236}">
                <a16:creationId xmlns:a16="http://schemas.microsoft.com/office/drawing/2014/main" id="{A94F5E81-FCD1-450A-ACB9-C85C2D4A2A9C}"/>
              </a:ext>
            </a:extLst>
          </p:cNvPr>
          <p:cNvSpPr/>
          <p:nvPr/>
        </p:nvSpPr>
        <p:spPr>
          <a:xfrm>
            <a:off x="159766" y="4725638"/>
            <a:ext cx="7004863" cy="523181"/>
          </a:xfrm>
          <a:prstGeom prst="roundRect">
            <a:avLst>
              <a:gd name="adj" fmla="val 50000"/>
            </a:avLst>
          </a:prstGeom>
          <a:solidFill>
            <a:srgbClr val="FFE65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endParaRPr lang="en-US" sz="2800" b="1" dirty="0">
              <a:solidFill>
                <a:srgbClr val="434343"/>
              </a:solidFill>
              <a:latin typeface="Dosis" pitchFamily="2" charset="0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800" b="1" dirty="0">
                <a:solidFill>
                  <a:srgbClr val="434343"/>
                </a:solidFill>
                <a:latin typeface="Dosis" pitchFamily="2" charset="0"/>
              </a:rPr>
              <a:t>Introduction to Data Analytics for Business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endParaRPr lang="en-US" sz="2800" b="1" dirty="0">
              <a:solidFill>
                <a:srgbClr val="434343"/>
              </a:solidFill>
              <a:latin typeface="Dosis" pitchFamily="2" charset="0"/>
            </a:endParaRPr>
          </a:p>
        </p:txBody>
      </p:sp>
      <p:sp>
        <p:nvSpPr>
          <p:cNvPr id="9" name="Google Shape;84;p1">
            <a:extLst>
              <a:ext uri="{FF2B5EF4-FFF2-40B4-BE49-F238E27FC236}">
                <a16:creationId xmlns:a16="http://schemas.microsoft.com/office/drawing/2014/main" id="{9D859FB3-B436-42A2-9F2F-BBFEF672A38A}"/>
              </a:ext>
            </a:extLst>
          </p:cNvPr>
          <p:cNvSpPr txBox="1"/>
          <p:nvPr/>
        </p:nvSpPr>
        <p:spPr>
          <a:xfrm>
            <a:off x="1201419" y="5432043"/>
            <a:ext cx="4921555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2800" b="1" dirty="0">
                <a:solidFill>
                  <a:srgbClr val="434343"/>
                </a:solidFill>
                <a:latin typeface="Dosis" panose="020B0604020202020204" charset="0"/>
                <a:ea typeface="Arial Black"/>
                <a:cs typeface="Arial Black"/>
                <a:sym typeface="Arial Black"/>
              </a:rPr>
              <a:t>Tuesday,  19 April 2022</a:t>
            </a:r>
            <a:endParaRPr sz="2800" b="1" dirty="0">
              <a:solidFill>
                <a:srgbClr val="434343"/>
              </a:solidFill>
              <a:latin typeface="Dosis" panose="020B0604020202020204" charset="0"/>
              <a:ea typeface="Arial Black"/>
              <a:cs typeface="Arial Black"/>
              <a:sym typeface="Arial Black"/>
            </a:endParaRPr>
          </a:p>
        </p:txBody>
      </p:sp>
      <p:sp>
        <p:nvSpPr>
          <p:cNvPr id="10" name="Google Shape;84;gd1f2b893da_0_0">
            <a:extLst>
              <a:ext uri="{FF2B5EF4-FFF2-40B4-BE49-F238E27FC236}">
                <a16:creationId xmlns:a16="http://schemas.microsoft.com/office/drawing/2014/main" id="{5AE25EDB-C0B4-48CC-880D-A0152562C543}"/>
              </a:ext>
            </a:extLst>
          </p:cNvPr>
          <p:cNvSpPr txBox="1"/>
          <p:nvPr/>
        </p:nvSpPr>
        <p:spPr>
          <a:xfrm>
            <a:off x="159766" y="902777"/>
            <a:ext cx="9948206" cy="1292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4000"/>
            </a:pPr>
            <a:r>
              <a:rPr lang="en-US" sz="3900" b="1" i="0" u="none" strike="noStrike" cap="none" dirty="0">
                <a:solidFill>
                  <a:srgbClr val="434343"/>
                </a:solidFill>
                <a:latin typeface="Dosis"/>
                <a:ea typeface="Dosis"/>
                <a:cs typeface="Dosis"/>
                <a:sym typeface="Dosis"/>
              </a:rPr>
              <a:t>Meeting 22 – Part I :</a:t>
            </a:r>
          </a:p>
          <a:p>
            <a:pPr>
              <a:buSzPts val="4000"/>
            </a:pPr>
            <a:r>
              <a:rPr lang="en-US" sz="3900" b="1" i="0" u="none" strike="noStrike" cap="none" dirty="0">
                <a:solidFill>
                  <a:srgbClr val="434343"/>
                </a:solidFill>
                <a:latin typeface="Dosis"/>
                <a:ea typeface="Dosis"/>
                <a:cs typeface="Dosis"/>
                <a:sym typeface="Dosis"/>
              </a:rPr>
              <a:t>Prediction with Python </a:t>
            </a:r>
          </a:p>
        </p:txBody>
      </p:sp>
    </p:spTree>
    <p:extLst>
      <p:ext uri="{BB962C8B-B14F-4D97-AF65-F5344CB8AC3E}">
        <p14:creationId xmlns:p14="http://schemas.microsoft.com/office/powerpoint/2010/main" val="34251210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1af1a664d0_0_55"/>
          <p:cNvSpPr/>
          <p:nvPr/>
        </p:nvSpPr>
        <p:spPr>
          <a:xfrm>
            <a:off x="435900" y="2005200"/>
            <a:ext cx="10797000" cy="34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302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600"/>
              <a:buFont typeface="Arial"/>
              <a:buChar char="●"/>
            </a:pPr>
            <a:r>
              <a:rPr lang="en-US" sz="1600" b="0" i="0" u="none" strike="noStrike" cap="none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Untuk menggunakan data ini, kita akan melakukan langkah-langkah berikut:</a:t>
            </a:r>
            <a:endParaRPr sz="1600" b="0" i="0" u="none" strike="noStrike" cap="none">
              <a:solidFill>
                <a:srgbClr val="44444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302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600"/>
              <a:buFont typeface="Arial"/>
              <a:buChar char="○"/>
            </a:pPr>
            <a:r>
              <a:rPr lang="en-US" sz="1600" b="0" i="0" u="none" strike="noStrike" cap="none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muat data ke dalam variabel </a:t>
            </a:r>
            <a:r>
              <a:rPr lang="en-US" sz="1600" b="0" i="1" u="none" strike="noStrike" cap="none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df</a:t>
            </a:r>
            <a:endParaRPr sz="1600" b="0" i="0" u="none" strike="noStrike" cap="none">
              <a:solidFill>
                <a:srgbClr val="44444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302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600"/>
              <a:buFont typeface="Arial"/>
              <a:buChar char="○"/>
            </a:pPr>
            <a:r>
              <a:rPr lang="en-US" sz="1600" b="0" i="0" u="none" strike="noStrike" cap="none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tampilkan 5 baris pertama dan terakhir dari </a:t>
            </a:r>
            <a:r>
              <a:rPr lang="en-US" sz="1600" b="0" i="1" u="none" strike="noStrike" cap="none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df</a:t>
            </a:r>
            <a:endParaRPr sz="1600" b="0" i="0" u="none" strike="noStrike" cap="none">
              <a:solidFill>
                <a:srgbClr val="44444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302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600"/>
              <a:buFont typeface="Arial"/>
              <a:buChar char="○"/>
            </a:pPr>
            <a:r>
              <a:rPr lang="en-US" sz="1600" b="0" i="0" u="none" strike="noStrike" cap="none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tampilkan informasi tentang tipe data dan jumlah </a:t>
            </a:r>
            <a:r>
              <a:rPr lang="en-US" sz="1600" b="0" i="1" u="none" strike="noStrike" cap="none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missing value</a:t>
            </a:r>
            <a:r>
              <a:rPr lang="en-US" sz="1600" b="0" i="0" u="none" strike="noStrike" cap="none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 dari tiap fitur</a:t>
            </a:r>
            <a:endParaRPr sz="1600" b="0" i="0" u="none" strike="noStrike" cap="none">
              <a:solidFill>
                <a:srgbClr val="44444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444444"/>
              </a:solidFill>
            </a:endParaRPr>
          </a:p>
          <a:p>
            <a:pPr marL="457200" marR="0" lvl="0" indent="-3302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600"/>
              <a:buFont typeface="Arial"/>
              <a:buChar char="●"/>
            </a:pPr>
            <a:r>
              <a:rPr lang="en-US" sz="1600" b="0" i="0" u="none" strike="noStrike" cap="none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Untuk memastikan bahwa langkah di atas dilakukan dengan benar, silakan jawab pertanyaan berikut:</a:t>
            </a:r>
            <a:endParaRPr sz="1600" b="0" i="0" u="none" strike="noStrike" cap="none">
              <a:solidFill>
                <a:srgbClr val="44444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302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600"/>
              <a:buFont typeface="Arial"/>
              <a:buChar char="○"/>
            </a:pPr>
            <a:r>
              <a:rPr lang="en-US" sz="1600">
                <a:solidFill>
                  <a:srgbClr val="444444"/>
                </a:solidFill>
              </a:rPr>
              <a:t>A</a:t>
            </a:r>
            <a:r>
              <a:rPr lang="en-US" sz="1600" b="0" i="0" u="none" strike="noStrike" cap="none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da berapa jumlah fitur pada dataset tersebut?</a:t>
            </a:r>
            <a:endParaRPr sz="1600" b="0" i="0" u="none" strike="noStrike" cap="none">
              <a:solidFill>
                <a:srgbClr val="44444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302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600"/>
              <a:buFont typeface="Arial"/>
              <a:buChar char="○"/>
            </a:pPr>
            <a:r>
              <a:rPr lang="en-US" sz="1600">
                <a:solidFill>
                  <a:srgbClr val="444444"/>
                </a:solidFill>
              </a:rPr>
              <a:t>F</a:t>
            </a:r>
            <a:r>
              <a:rPr lang="en-US" sz="1600" b="0" i="0" u="none" strike="noStrike" cap="none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itur manakah yang memiliki nilai </a:t>
            </a:r>
            <a:r>
              <a:rPr lang="en-US" sz="1600" b="0" i="1" u="none" strike="noStrike" cap="none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missing value</a:t>
            </a:r>
            <a:r>
              <a:rPr lang="en-US" sz="1600" b="0" i="0" u="none" strike="noStrike" cap="none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 paling banyak?</a:t>
            </a:r>
            <a:endParaRPr sz="1600" b="0" i="0" u="none" strike="noStrike" cap="none">
              <a:solidFill>
                <a:srgbClr val="44444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302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600"/>
              <a:buFont typeface="Arial"/>
              <a:buChar char="○"/>
            </a:pPr>
            <a:r>
              <a:rPr lang="en-US" sz="1600">
                <a:solidFill>
                  <a:srgbClr val="444444"/>
                </a:solidFill>
              </a:rPr>
              <a:t>A</a:t>
            </a:r>
            <a:r>
              <a:rPr lang="en-US" sz="1600" b="0" i="0" u="none" strike="noStrike" cap="none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da berapa fitur yang </a:t>
            </a:r>
            <a:r>
              <a:rPr lang="en-US" sz="1600">
                <a:solidFill>
                  <a:srgbClr val="444444"/>
                </a:solidFill>
              </a:rPr>
              <a:t>memiliki tipe </a:t>
            </a:r>
            <a:r>
              <a:rPr lang="en-US" sz="1600" b="1" i="0" u="none" strike="noStrike" cap="none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numerik</a:t>
            </a:r>
            <a:r>
              <a:rPr lang="en-US" sz="1600" b="0" i="0" u="none" strike="noStrike" cap="none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 dan </a:t>
            </a:r>
            <a:r>
              <a:rPr lang="en-US" sz="1600" b="1" i="0" u="none" strike="noStrike" cap="none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kategoris</a:t>
            </a:r>
            <a:r>
              <a:rPr lang="en-US" sz="1600" b="0" i="0" u="none" strike="noStrike" cap="none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?</a:t>
            </a:r>
            <a:endParaRPr sz="1600" b="0" i="0" u="none" strike="noStrike" cap="none">
              <a:solidFill>
                <a:srgbClr val="44444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g11af1a664d0_0_55"/>
          <p:cNvSpPr/>
          <p:nvPr/>
        </p:nvSpPr>
        <p:spPr>
          <a:xfrm>
            <a:off x="435900" y="1004525"/>
            <a:ext cx="5068800" cy="708000"/>
          </a:xfrm>
          <a:prstGeom prst="roundRect">
            <a:avLst>
              <a:gd name="adj" fmla="val 50000"/>
            </a:avLst>
          </a:prstGeom>
          <a:solidFill>
            <a:srgbClr val="FFE65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Personal Key Indicators for Health Disease</a:t>
            </a:r>
            <a:endParaRPr sz="1800" b="1" i="0" u="none" strike="noStrike" cap="none">
              <a:solidFill>
                <a:srgbClr val="444444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23a5919eb8_0_5"/>
          <p:cNvSpPr/>
          <p:nvPr/>
        </p:nvSpPr>
        <p:spPr>
          <a:xfrm>
            <a:off x="435896" y="1004525"/>
            <a:ext cx="2602200" cy="708000"/>
          </a:xfrm>
          <a:prstGeom prst="roundRect">
            <a:avLst>
              <a:gd name="adj" fmla="val 50000"/>
            </a:avLst>
          </a:prstGeom>
          <a:solidFill>
            <a:srgbClr val="FFE65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Dataset Overview</a:t>
            </a:r>
            <a:endParaRPr sz="1800" b="1" i="0" u="none" strike="noStrike" cap="none">
              <a:solidFill>
                <a:srgbClr val="44444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g123a5919eb8_0_5"/>
          <p:cNvSpPr/>
          <p:nvPr/>
        </p:nvSpPr>
        <p:spPr>
          <a:xfrm>
            <a:off x="435900" y="2005200"/>
            <a:ext cx="4476900" cy="30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1" i="0" u="none" strike="noStrike" cap="none">
              <a:solidFill>
                <a:srgbClr val="44444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g123a5919eb8_0_5"/>
          <p:cNvSpPr/>
          <p:nvPr/>
        </p:nvSpPr>
        <p:spPr>
          <a:xfrm>
            <a:off x="435900" y="2005200"/>
            <a:ext cx="10797000" cy="30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302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600"/>
              <a:buFont typeface="Arial"/>
              <a:buChar char="●"/>
            </a:pPr>
            <a:r>
              <a:rPr lang="en-US" sz="1600">
                <a:solidFill>
                  <a:srgbClr val="444444"/>
                </a:solidFill>
              </a:rPr>
              <a:t>Tampilan </a:t>
            </a:r>
            <a:r>
              <a:rPr lang="en-US" sz="1600" b="0" i="0" u="none" strike="noStrike" cap="none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5 baris pertama data</a:t>
            </a:r>
            <a:endParaRPr sz="1600" b="0" i="0" u="none" strike="noStrike" cap="none">
              <a:solidFill>
                <a:srgbClr val="44444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1" name="Google Shape;231;g123a5919eb8_0_5"/>
          <p:cNvPicPr preferRelativeResize="0"/>
          <p:nvPr/>
        </p:nvPicPr>
        <p:blipFill rotWithShape="1">
          <a:blip r:embed="rId4">
            <a:alphaModFix/>
          </a:blip>
          <a:srcRect r="48588"/>
          <a:stretch/>
        </p:blipFill>
        <p:spPr>
          <a:xfrm>
            <a:off x="501450" y="2392350"/>
            <a:ext cx="8258350" cy="142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g123a5919eb8_0_5"/>
          <p:cNvPicPr preferRelativeResize="0"/>
          <p:nvPr/>
        </p:nvPicPr>
        <p:blipFill rotWithShape="1">
          <a:blip r:embed="rId4">
            <a:alphaModFix/>
          </a:blip>
          <a:srcRect l="51289"/>
          <a:stretch/>
        </p:blipFill>
        <p:spPr>
          <a:xfrm>
            <a:off x="1009100" y="3896025"/>
            <a:ext cx="7824425" cy="1427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219590ac88_0_9"/>
          <p:cNvSpPr/>
          <p:nvPr/>
        </p:nvSpPr>
        <p:spPr>
          <a:xfrm>
            <a:off x="435896" y="1004525"/>
            <a:ext cx="2602200" cy="708000"/>
          </a:xfrm>
          <a:prstGeom prst="roundRect">
            <a:avLst>
              <a:gd name="adj" fmla="val 50000"/>
            </a:avLst>
          </a:prstGeom>
          <a:solidFill>
            <a:srgbClr val="FFE65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Dataset Overview</a:t>
            </a:r>
            <a:endParaRPr sz="1800" b="1" i="0" u="none" strike="noStrike" cap="none">
              <a:solidFill>
                <a:srgbClr val="44444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g1219590ac88_0_9"/>
          <p:cNvSpPr/>
          <p:nvPr/>
        </p:nvSpPr>
        <p:spPr>
          <a:xfrm>
            <a:off x="435900" y="1832400"/>
            <a:ext cx="5396400" cy="34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444444"/>
                </a:solidFill>
              </a:rPr>
              <a:t>Dari </a:t>
            </a:r>
            <a:r>
              <a:rPr lang="en-US" sz="1600" dirty="0" err="1">
                <a:solidFill>
                  <a:srgbClr val="444444"/>
                </a:solidFill>
              </a:rPr>
              <a:t>informasi</a:t>
            </a:r>
            <a:r>
              <a:rPr lang="en-US" sz="1600" dirty="0">
                <a:solidFill>
                  <a:srgbClr val="444444"/>
                </a:solidFill>
              </a:rPr>
              <a:t> di </a:t>
            </a:r>
            <a:r>
              <a:rPr lang="en-US" sz="1600" dirty="0" err="1">
                <a:solidFill>
                  <a:srgbClr val="444444"/>
                </a:solidFill>
              </a:rPr>
              <a:t>samping</a:t>
            </a:r>
            <a:r>
              <a:rPr lang="en-US" sz="1600" dirty="0">
                <a:solidFill>
                  <a:srgbClr val="444444"/>
                </a:solidFill>
              </a:rPr>
              <a:t>, </a:t>
            </a:r>
            <a:r>
              <a:rPr lang="en-US" sz="1600" dirty="0" err="1">
                <a:solidFill>
                  <a:srgbClr val="444444"/>
                </a:solidFill>
              </a:rPr>
              <a:t>kita</a:t>
            </a:r>
            <a:r>
              <a:rPr lang="en-US" sz="1600" dirty="0">
                <a:solidFill>
                  <a:srgbClr val="444444"/>
                </a:solidFill>
              </a:rPr>
              <a:t> </a:t>
            </a:r>
            <a:r>
              <a:rPr lang="en-US" sz="1600" dirty="0" err="1">
                <a:solidFill>
                  <a:srgbClr val="444444"/>
                </a:solidFill>
              </a:rPr>
              <a:t>mengetahui</a:t>
            </a:r>
            <a:r>
              <a:rPr lang="en-US" sz="1600" dirty="0">
                <a:solidFill>
                  <a:srgbClr val="444444"/>
                </a:solidFill>
              </a:rPr>
              <a:t> </a:t>
            </a:r>
            <a:r>
              <a:rPr lang="en-US" sz="1600" dirty="0" err="1">
                <a:solidFill>
                  <a:srgbClr val="444444"/>
                </a:solidFill>
              </a:rPr>
              <a:t>bahwa</a:t>
            </a:r>
            <a:r>
              <a:rPr lang="en-US" sz="1600" dirty="0">
                <a:solidFill>
                  <a:srgbClr val="444444"/>
                </a:solidFill>
              </a:rPr>
              <a:t>:</a:t>
            </a:r>
            <a:endParaRPr sz="1600" dirty="0">
              <a:solidFill>
                <a:srgbClr val="444444"/>
              </a:solidFill>
            </a:endParaRPr>
          </a:p>
          <a:p>
            <a:pPr marL="457200" marR="0" lvl="0" indent="-3302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600"/>
              <a:buFont typeface="Arial"/>
              <a:buChar char="●"/>
            </a:pPr>
            <a:r>
              <a:rPr lang="en-US" sz="1600" b="0" i="0" u="none" strike="noStrike" cap="none" dirty="0" err="1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Secara</a:t>
            </a:r>
            <a:r>
              <a:rPr lang="en-US" sz="1600" b="0" i="0" u="none" strike="noStrike" cap="none" dirty="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 total, dat</a:t>
            </a:r>
            <a:r>
              <a:rPr lang="en-US" sz="1600" dirty="0">
                <a:solidFill>
                  <a:srgbClr val="444444"/>
                </a:solidFill>
              </a:rPr>
              <a:t>aset </a:t>
            </a:r>
            <a:r>
              <a:rPr lang="en-US" sz="1600" dirty="0" err="1">
                <a:solidFill>
                  <a:srgbClr val="444444"/>
                </a:solidFill>
              </a:rPr>
              <a:t>ini</a:t>
            </a:r>
            <a:r>
              <a:rPr lang="en-US" sz="1600" dirty="0">
                <a:solidFill>
                  <a:srgbClr val="444444"/>
                </a:solidFill>
              </a:rPr>
              <a:t> </a:t>
            </a:r>
            <a:r>
              <a:rPr lang="en-US" sz="1600" dirty="0" err="1">
                <a:solidFill>
                  <a:srgbClr val="444444"/>
                </a:solidFill>
              </a:rPr>
              <a:t>memiliki</a:t>
            </a:r>
            <a:r>
              <a:rPr lang="en-US" sz="1600" b="0" i="0" u="none" strike="noStrike" cap="none" dirty="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1" i="0" u="none" strike="noStrike" cap="none" dirty="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18 </a:t>
            </a:r>
            <a:r>
              <a:rPr lang="en-US" sz="1600" b="1" i="0" u="none" strike="noStrike" cap="none" dirty="0" err="1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fitur</a:t>
            </a:r>
            <a:r>
              <a:rPr lang="en-US" sz="1600" dirty="0">
                <a:solidFill>
                  <a:srgbClr val="444444"/>
                </a:solidFill>
              </a:rPr>
              <a:t> </a:t>
            </a:r>
            <a:r>
              <a:rPr lang="en-US" sz="1600" dirty="0" err="1">
                <a:solidFill>
                  <a:srgbClr val="444444"/>
                </a:solidFill>
              </a:rPr>
              <a:t>dimana</a:t>
            </a:r>
            <a:r>
              <a:rPr lang="en-US" sz="1600" dirty="0">
                <a:solidFill>
                  <a:srgbClr val="444444"/>
                </a:solidFill>
              </a:rPr>
              <a:t> </a:t>
            </a:r>
            <a:r>
              <a:rPr lang="en-US" sz="1600" dirty="0" err="1">
                <a:solidFill>
                  <a:srgbClr val="444444"/>
                </a:solidFill>
              </a:rPr>
              <a:t>terdiri</a:t>
            </a:r>
            <a:r>
              <a:rPr lang="en-US" sz="1600" dirty="0">
                <a:solidFill>
                  <a:srgbClr val="444444"/>
                </a:solidFill>
              </a:rPr>
              <a:t> </a:t>
            </a:r>
            <a:r>
              <a:rPr lang="en-US" sz="1600" dirty="0" err="1">
                <a:solidFill>
                  <a:srgbClr val="444444"/>
                </a:solidFill>
              </a:rPr>
              <a:t>dari</a:t>
            </a:r>
            <a:r>
              <a:rPr lang="en-US" sz="1600" dirty="0">
                <a:solidFill>
                  <a:srgbClr val="444444"/>
                </a:solidFill>
              </a:rPr>
              <a:t>: </a:t>
            </a:r>
            <a:endParaRPr sz="1600" dirty="0">
              <a:solidFill>
                <a:srgbClr val="444444"/>
              </a:solidFill>
            </a:endParaRPr>
          </a:p>
          <a:p>
            <a:pPr marL="914400" marR="0" lvl="1" indent="-3302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600"/>
              <a:buFont typeface="Arial"/>
              <a:buChar char="○"/>
            </a:pPr>
            <a:r>
              <a:rPr lang="en-US" sz="1600" b="1" i="0" u="none" strike="noStrike" cap="none" dirty="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4 </a:t>
            </a:r>
            <a:r>
              <a:rPr lang="en-US" sz="1600" b="1" i="0" u="none" strike="noStrike" cap="none" dirty="0" err="1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fitur</a:t>
            </a:r>
            <a:r>
              <a:rPr lang="en-US" sz="1600" b="1" i="0" u="none" strike="noStrike" cap="none" dirty="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1" i="0" u="none" strike="noStrike" cap="none" dirty="0" err="1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numerik</a:t>
            </a:r>
            <a:r>
              <a:rPr lang="en-US" sz="1600" b="0" i="0" u="none" strike="noStrike" cap="none" dirty="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 dan </a:t>
            </a:r>
            <a:r>
              <a:rPr lang="en-US" sz="1600" b="1" i="0" u="none" strike="noStrike" cap="none" dirty="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14 </a:t>
            </a:r>
            <a:r>
              <a:rPr lang="en-US" sz="1600" b="1" i="0" u="none" strike="noStrike" cap="none" dirty="0" err="1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fitur</a:t>
            </a:r>
            <a:r>
              <a:rPr lang="en-US" sz="1600" b="1" i="0" u="none" strike="noStrike" cap="none" dirty="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1" i="0" u="none" strike="noStrike" cap="none" dirty="0" err="1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kategorik</a:t>
            </a:r>
            <a:endParaRPr sz="1600" b="0" i="0" u="none" strike="noStrike" cap="none" dirty="0">
              <a:solidFill>
                <a:srgbClr val="44444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302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600"/>
              <a:buFont typeface="Arial"/>
              <a:buChar char="●"/>
            </a:pPr>
            <a:r>
              <a:rPr lang="en-US" sz="1600" dirty="0" err="1">
                <a:solidFill>
                  <a:srgbClr val="444444"/>
                </a:solidFill>
              </a:rPr>
              <a:t>Untuk</a:t>
            </a:r>
            <a:r>
              <a:rPr lang="en-US" sz="1600" b="0" i="0" u="none" strike="noStrike" cap="none" dirty="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0" i="1" u="none" strike="noStrike" cap="none" dirty="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missing value</a:t>
            </a:r>
            <a:r>
              <a:rPr lang="en-US" sz="1600" b="0" i="0" u="none" strike="noStrike" cap="none" dirty="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 pada </a:t>
            </a:r>
            <a:r>
              <a:rPr lang="en-US" sz="1600" b="0" i="0" u="none" strike="noStrike" cap="none" dirty="0" err="1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tiap</a:t>
            </a:r>
            <a:r>
              <a:rPr lang="en-US" sz="1600" b="0" i="0" u="none" strike="noStrike" cap="none" dirty="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0" i="0" u="none" strike="noStrike" cap="none" dirty="0" err="1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fitur</a:t>
            </a:r>
            <a:r>
              <a:rPr lang="en-US" sz="1600" b="0" i="0" u="none" strike="noStrike" cap="none" dirty="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600" dirty="0" err="1">
                <a:solidFill>
                  <a:srgbClr val="444444"/>
                </a:solidFill>
              </a:rPr>
              <a:t>tidak</a:t>
            </a:r>
            <a:r>
              <a:rPr lang="en-US" sz="1600" dirty="0">
                <a:solidFill>
                  <a:srgbClr val="444444"/>
                </a:solidFill>
              </a:rPr>
              <a:t> </a:t>
            </a:r>
            <a:r>
              <a:rPr lang="en-US" sz="1600" dirty="0" err="1">
                <a:solidFill>
                  <a:srgbClr val="444444"/>
                </a:solidFill>
              </a:rPr>
              <a:t>ditemukan</a:t>
            </a:r>
            <a:r>
              <a:rPr lang="en-US" sz="1600" dirty="0">
                <a:solidFill>
                  <a:srgbClr val="444444"/>
                </a:solidFill>
              </a:rPr>
              <a:t> di </a:t>
            </a:r>
            <a:r>
              <a:rPr lang="en-US" sz="1600" dirty="0" err="1">
                <a:solidFill>
                  <a:srgbClr val="444444"/>
                </a:solidFill>
              </a:rPr>
              <a:t>tiap</a:t>
            </a:r>
            <a:r>
              <a:rPr lang="en-US" sz="1600" dirty="0">
                <a:solidFill>
                  <a:srgbClr val="444444"/>
                </a:solidFill>
              </a:rPr>
              <a:t> </a:t>
            </a:r>
            <a:r>
              <a:rPr lang="en-US" sz="1600" dirty="0" err="1">
                <a:solidFill>
                  <a:srgbClr val="444444"/>
                </a:solidFill>
              </a:rPr>
              <a:t>fitur</a:t>
            </a:r>
            <a:r>
              <a:rPr lang="en-US" sz="1600" b="0" i="0" u="none" strike="noStrike" cap="none" dirty="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. Oleh </a:t>
            </a:r>
            <a:r>
              <a:rPr lang="en-US" sz="1600" b="0" i="0" u="none" strike="noStrike" cap="none" dirty="0" err="1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karena</a:t>
            </a:r>
            <a:r>
              <a:rPr lang="en-US" sz="1600" b="0" i="0" u="none" strike="noStrike" cap="none" dirty="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0" i="0" u="none" strike="noStrike" cap="none" dirty="0" err="1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itu</a:t>
            </a:r>
            <a:r>
              <a:rPr lang="en-US" sz="1600" b="0" i="0" u="none" strike="noStrike" cap="none" dirty="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600" b="0" i="0" u="none" strike="noStrike" cap="none" dirty="0" err="1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kita</a:t>
            </a:r>
            <a:r>
              <a:rPr lang="en-US" sz="1600" b="0" i="0" u="none" strike="noStrike" cap="none" dirty="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0" i="0" u="none" strike="noStrike" cap="none" dirty="0" err="1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tidak</a:t>
            </a:r>
            <a:r>
              <a:rPr lang="en-US" sz="1600" b="0" i="0" u="none" strike="noStrike" cap="none" dirty="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0" i="0" u="none" strike="noStrike" cap="none" dirty="0" err="1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perlu</a:t>
            </a:r>
            <a:r>
              <a:rPr lang="en-US" sz="1600" b="0" i="0" u="none" strike="noStrike" cap="none" dirty="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0" i="0" u="none" strike="noStrike" cap="none" dirty="0" err="1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melakukan</a:t>
            </a:r>
            <a:r>
              <a:rPr lang="en-US" sz="1600" b="0" i="0" u="none" strike="noStrike" cap="none" dirty="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0" i="0" u="none" strike="noStrike" cap="none" dirty="0" err="1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penanganan</a:t>
            </a:r>
            <a:r>
              <a:rPr lang="en-US" sz="1600" b="0" i="0" u="none" strike="noStrike" cap="none" dirty="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0" i="1" u="none" strike="noStrike" cap="none" dirty="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missing value</a:t>
            </a:r>
            <a:r>
              <a:rPr lang="en-US" sz="1600" b="0" i="0" u="none" strike="noStrike" cap="none" dirty="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0" i="0" u="none" strike="noStrike" cap="none" dirty="0" err="1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apapun</a:t>
            </a:r>
            <a:endParaRPr sz="1600" b="0" i="0" u="none" strike="noStrike" cap="none" dirty="0">
              <a:solidFill>
                <a:srgbClr val="44444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302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600"/>
              <a:buFont typeface="Arial"/>
              <a:buChar char="●"/>
            </a:pPr>
            <a:r>
              <a:rPr lang="en-US" sz="1600" dirty="0">
                <a:solidFill>
                  <a:srgbClr val="444444"/>
                </a:solidFill>
              </a:rPr>
              <a:t>F</a:t>
            </a:r>
            <a:r>
              <a:rPr lang="en-US" sz="1600" b="0" i="0" u="none" strike="noStrike" cap="none" dirty="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itur yang </a:t>
            </a:r>
            <a:r>
              <a:rPr lang="en-US" sz="1600" b="0" i="0" u="none" strike="noStrike" cap="none" dirty="0" err="1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akan</a:t>
            </a:r>
            <a:r>
              <a:rPr lang="en-US" sz="1600" b="0" i="0" u="none" strike="noStrike" cap="none" dirty="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0" i="0" u="none" strike="noStrike" cap="none" dirty="0" err="1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menjadi</a:t>
            </a:r>
            <a:r>
              <a:rPr lang="en-US" sz="1600" b="0" i="0" u="none" strike="noStrike" cap="none" dirty="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1" i="0" u="none" strike="noStrike" cap="none" dirty="0">
                <a:solidFill>
                  <a:srgbClr val="444444"/>
                </a:solidFill>
              </a:rPr>
              <a:t>target/level </a:t>
            </a:r>
            <a:r>
              <a:rPr lang="en-US" sz="1600" b="1" i="0" u="none" strike="noStrike" cap="none" dirty="0" err="1">
                <a:solidFill>
                  <a:srgbClr val="444444"/>
                </a:solidFill>
              </a:rPr>
              <a:t>variabel</a:t>
            </a:r>
            <a:r>
              <a:rPr lang="en-US" sz="1600" b="1" i="0" u="none" strike="noStrike" cap="none" dirty="0">
                <a:solidFill>
                  <a:srgbClr val="444444"/>
                </a:solidFill>
              </a:rPr>
              <a:t> </a:t>
            </a:r>
            <a:r>
              <a:rPr lang="en-US" sz="1600" b="0" i="0" u="none" strike="noStrike" cap="none" dirty="0" err="1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adalah</a:t>
            </a:r>
            <a:r>
              <a:rPr lang="en-US" sz="1600" b="0" i="0" u="none" strike="noStrike" cap="none" dirty="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1" dirty="0">
                <a:solidFill>
                  <a:srgbClr val="444444"/>
                </a:solidFill>
              </a:rPr>
              <a:t>‘</a:t>
            </a:r>
            <a:r>
              <a:rPr lang="en-US" sz="1600" b="1" i="1" u="none" strike="noStrike" cap="none" dirty="0" err="1">
                <a:solidFill>
                  <a:srgbClr val="444444"/>
                </a:solidFill>
              </a:rPr>
              <a:t>HeartDisease</a:t>
            </a:r>
            <a:r>
              <a:rPr lang="en-US" sz="1600" b="1" dirty="0">
                <a:solidFill>
                  <a:srgbClr val="444444"/>
                </a:solidFill>
              </a:rPr>
              <a:t>’</a:t>
            </a:r>
            <a:endParaRPr sz="1600" b="1" u="none" strike="noStrike" cap="none" dirty="0">
              <a:solidFill>
                <a:srgbClr val="444444"/>
              </a:solidFill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rgbClr val="44444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rgbClr val="44444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9" name="Google Shape;239;g1219590ac88_0_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74625" y="934876"/>
            <a:ext cx="5629100" cy="58525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0" name="Google Shape;240;g1219590ac88_0_9"/>
          <p:cNvGrpSpPr/>
          <p:nvPr/>
        </p:nvGrpSpPr>
        <p:grpSpPr>
          <a:xfrm>
            <a:off x="525525" y="5235000"/>
            <a:ext cx="5130750" cy="939300"/>
            <a:chOff x="525525" y="5300700"/>
            <a:chExt cx="5130750" cy="939300"/>
          </a:xfrm>
        </p:grpSpPr>
        <p:sp>
          <p:nvSpPr>
            <p:cNvPr id="241" name="Google Shape;241;g1219590ac88_0_9"/>
            <p:cNvSpPr/>
            <p:nvPr/>
          </p:nvSpPr>
          <p:spPr>
            <a:xfrm>
              <a:off x="683175" y="5649300"/>
              <a:ext cx="4973100" cy="590700"/>
            </a:xfrm>
            <a:prstGeom prst="rect">
              <a:avLst/>
            </a:prstGeom>
            <a:solidFill>
              <a:srgbClr val="29B5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>
                  <a:solidFill>
                    <a:schemeClr val="lt1"/>
                  </a:solidFill>
                </a:rPr>
                <a:t>Di kondisi </a:t>
              </a:r>
              <a:r>
                <a:rPr lang="en-US" i="1">
                  <a:solidFill>
                    <a:schemeClr val="lt1"/>
                  </a:solidFill>
                </a:rPr>
                <a:t>real, s</a:t>
              </a:r>
              <a:r>
                <a:rPr lang="en-US"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angat jarang akan kita temukan dataset yang sangat rapi dan bersih seperti data di samping.</a:t>
              </a: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242;g1219590ac88_0_9"/>
            <p:cNvSpPr/>
            <p:nvPr/>
          </p:nvSpPr>
          <p:spPr>
            <a:xfrm>
              <a:off x="525525" y="5300700"/>
              <a:ext cx="998400" cy="424800"/>
            </a:xfrm>
            <a:prstGeom prst="roundRect">
              <a:avLst>
                <a:gd name="adj" fmla="val 50000"/>
              </a:avLst>
            </a:prstGeom>
            <a:solidFill>
              <a:srgbClr val="FFE6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400" b="1" i="0" u="none" strike="noStrike" cap="none">
                  <a:solidFill>
                    <a:srgbClr val="444444"/>
                  </a:solidFill>
                  <a:latin typeface="Arial"/>
                  <a:ea typeface="Arial"/>
                  <a:cs typeface="Arial"/>
                  <a:sym typeface="Arial"/>
                </a:rPr>
                <a:t>catatan</a:t>
              </a:r>
              <a:endParaRPr sz="1400" b="1" i="0" u="none" strike="noStrike" cap="none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219590ac88_0_25"/>
          <p:cNvSpPr/>
          <p:nvPr/>
        </p:nvSpPr>
        <p:spPr>
          <a:xfrm>
            <a:off x="435898" y="1004525"/>
            <a:ext cx="1142100" cy="708000"/>
          </a:xfrm>
          <a:prstGeom prst="roundRect">
            <a:avLst>
              <a:gd name="adj" fmla="val 50000"/>
            </a:avLst>
          </a:prstGeom>
          <a:solidFill>
            <a:srgbClr val="FFE65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Codes</a:t>
            </a:r>
            <a:endParaRPr sz="1800" b="1" i="0" u="none" strike="noStrike" cap="none">
              <a:solidFill>
                <a:srgbClr val="44444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g1219590ac88_0_25"/>
          <p:cNvSpPr/>
          <p:nvPr/>
        </p:nvSpPr>
        <p:spPr>
          <a:xfrm>
            <a:off x="435900" y="2005200"/>
            <a:ext cx="4476900" cy="30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1" i="0" u="none" strike="noStrike" cap="none">
              <a:solidFill>
                <a:srgbClr val="44444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g1219590ac88_0_25"/>
          <p:cNvSpPr/>
          <p:nvPr/>
        </p:nvSpPr>
        <p:spPr>
          <a:xfrm>
            <a:off x="435900" y="2005200"/>
            <a:ext cx="5183100" cy="30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44444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0" name="Google Shape;250;g1219590ac88_0_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908850"/>
            <a:ext cx="12192001" cy="40284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123178c686a_0_0"/>
          <p:cNvSpPr txBox="1"/>
          <p:nvPr/>
        </p:nvSpPr>
        <p:spPr>
          <a:xfrm>
            <a:off x="1465714" y="3075077"/>
            <a:ext cx="92601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698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(Exploratory) Data Analysis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g123178c686a_0_0"/>
          <p:cNvSpPr/>
          <p:nvPr/>
        </p:nvSpPr>
        <p:spPr>
          <a:xfrm>
            <a:off x="5418767" y="3684294"/>
            <a:ext cx="1353900" cy="76200"/>
          </a:xfrm>
          <a:prstGeom prst="rect">
            <a:avLst/>
          </a:prstGeom>
          <a:solidFill>
            <a:srgbClr val="FFE65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1219590ac88_0_19"/>
          <p:cNvSpPr/>
          <p:nvPr/>
        </p:nvSpPr>
        <p:spPr>
          <a:xfrm>
            <a:off x="435900" y="2005200"/>
            <a:ext cx="10797000" cy="3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800"/>
              <a:buFont typeface="Arial"/>
              <a:buChar char="●"/>
            </a:pPr>
            <a:r>
              <a:rPr lang="en-US" sz="1800" b="0" i="0" u="none" strike="noStrike" cap="none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Selanjutnya, kita akan melakukan </a:t>
            </a:r>
            <a:r>
              <a:rPr lang="en-US" sz="1800" b="0" i="1" u="none" strike="noStrike" cap="none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exploratory data analysis</a:t>
            </a:r>
            <a:r>
              <a:rPr lang="en-US" sz="1800" b="0" i="0" u="none" strike="noStrike" cap="none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 (EDA) pada dataset Heart Disease. Kita tidak melakukan EDA pada dataset dummy </a:t>
            </a:r>
            <a:r>
              <a:rPr lang="en-US" sz="1800">
                <a:solidFill>
                  <a:srgbClr val="444444"/>
                </a:solidFill>
              </a:rPr>
              <a:t>dengan</a:t>
            </a:r>
            <a:r>
              <a:rPr lang="en-US" sz="1800" b="0" i="0" u="none" strike="noStrike" cap="none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 alasan karena </a:t>
            </a:r>
            <a:r>
              <a:rPr lang="en-US" sz="1800">
                <a:solidFill>
                  <a:srgbClr val="444444"/>
                </a:solidFill>
              </a:rPr>
              <a:t>data</a:t>
            </a:r>
            <a:r>
              <a:rPr lang="en-US" sz="1800" b="0" i="0" u="none" strike="noStrike" cap="none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 yang disediakan terlalu sederhana</a:t>
            </a:r>
            <a:endParaRPr sz="1800" b="0" i="0" u="none" strike="noStrike" cap="none">
              <a:solidFill>
                <a:srgbClr val="44444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800"/>
              <a:buFont typeface="Arial"/>
              <a:buChar char="●"/>
            </a:pPr>
            <a:r>
              <a:rPr lang="en-US" sz="1800" b="0" i="0" u="none" strike="noStrike" cap="none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Tujuan utama dari EDA adalah melakukan </a:t>
            </a:r>
            <a:r>
              <a:rPr lang="en-US" sz="1800" b="1" i="1" u="none" strike="noStrike" cap="none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data understanding</a:t>
            </a:r>
            <a:r>
              <a:rPr lang="en-US" sz="1800" b="0" i="0" u="none" strike="noStrike" cap="none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, meliputi:</a:t>
            </a:r>
            <a:endParaRPr sz="1800" b="0" i="0" u="none" strike="noStrike" cap="none">
              <a:solidFill>
                <a:srgbClr val="44444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800"/>
              <a:buFont typeface="Arial"/>
              <a:buChar char="○"/>
            </a:pPr>
            <a:r>
              <a:rPr lang="en-US" sz="1800" b="0" i="0" u="none" strike="noStrike" cap="none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analisis deskriptif</a:t>
            </a:r>
            <a:endParaRPr sz="1800" b="0" i="0" u="none" strike="noStrike" cap="none">
              <a:solidFill>
                <a:srgbClr val="44444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800"/>
              <a:buFont typeface="Arial"/>
              <a:buChar char="○"/>
            </a:pPr>
            <a:r>
              <a:rPr lang="en-US" sz="1800" b="0" i="0" u="none" strike="noStrike" cap="none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eksplorasi data</a:t>
            </a:r>
            <a:endParaRPr sz="1800" b="0" i="0" u="none" strike="noStrike" cap="none">
              <a:solidFill>
                <a:srgbClr val="44444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800"/>
              <a:buFont typeface="Arial"/>
              <a:buChar char="○"/>
            </a:pPr>
            <a:r>
              <a:rPr lang="en-US" sz="1800" b="0" i="0" u="none" strike="noStrike" cap="none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visualisasi data</a:t>
            </a:r>
            <a:endParaRPr sz="1800" b="0" i="0" u="none" strike="noStrike" cap="none">
              <a:solidFill>
                <a:srgbClr val="44444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800"/>
              <a:buFont typeface="Arial"/>
              <a:buChar char="○"/>
            </a:pPr>
            <a:r>
              <a:rPr lang="en-US" sz="1800">
                <a:solidFill>
                  <a:srgbClr val="444444"/>
                </a:solidFill>
              </a:rPr>
              <a:t>dll.</a:t>
            </a:r>
            <a:endParaRPr sz="1800" b="0" i="0" u="none" strike="noStrike" cap="none">
              <a:solidFill>
                <a:srgbClr val="44444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" name="Google Shape;262;g1219590ac88_0_19"/>
          <p:cNvSpPr/>
          <p:nvPr/>
        </p:nvSpPr>
        <p:spPr>
          <a:xfrm>
            <a:off x="435900" y="1004525"/>
            <a:ext cx="2060400" cy="708000"/>
          </a:xfrm>
          <a:prstGeom prst="roundRect">
            <a:avLst>
              <a:gd name="adj" fmla="val 50000"/>
            </a:avLst>
          </a:prstGeom>
          <a:solidFill>
            <a:srgbClr val="FFE65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EDA Objective</a:t>
            </a:r>
            <a:endParaRPr sz="1800" b="1" i="0" u="none" strike="noStrike" cap="none">
              <a:solidFill>
                <a:srgbClr val="444444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2481026a16_0_7"/>
          <p:cNvSpPr/>
          <p:nvPr/>
        </p:nvSpPr>
        <p:spPr>
          <a:xfrm>
            <a:off x="435900" y="1849800"/>
            <a:ext cx="5779800" cy="41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800"/>
              <a:buFont typeface="Arial"/>
              <a:buChar char="●"/>
            </a:pPr>
            <a:r>
              <a:rPr lang="en-US" sz="1800">
                <a:solidFill>
                  <a:srgbClr val="444444"/>
                </a:solidFill>
              </a:rPr>
              <a:t>Karena sifatnya yang eksploratif, setiap orang mungkin akan memiliki cara dan pendekatan yang berbeda sesuai dengan asumsi dan kreativitas masing-masing</a:t>
            </a:r>
            <a:endParaRPr sz="1800">
              <a:solidFill>
                <a:srgbClr val="444444"/>
              </a:solidFill>
            </a:endParaRPr>
          </a:p>
          <a:p>
            <a:pPr marL="457200" marR="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800"/>
              <a:buChar char="●"/>
            </a:pPr>
            <a:r>
              <a:rPr lang="en-US" sz="1800">
                <a:solidFill>
                  <a:srgbClr val="444444"/>
                </a:solidFill>
              </a:rPr>
              <a:t>Pada EDA kali ini, kita akan mencoba:</a:t>
            </a:r>
            <a:endParaRPr sz="1800">
              <a:solidFill>
                <a:srgbClr val="444444"/>
              </a:solidFill>
            </a:endParaRPr>
          </a:p>
          <a:p>
            <a:pPr marL="914400" marR="0" lvl="1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800"/>
              <a:buChar char="○"/>
            </a:pPr>
            <a:r>
              <a:rPr lang="en-US" sz="1800">
                <a:solidFill>
                  <a:srgbClr val="444444"/>
                </a:solidFill>
              </a:rPr>
              <a:t>menghitung </a:t>
            </a:r>
            <a:r>
              <a:rPr lang="en-US" sz="1800" b="1" i="1">
                <a:solidFill>
                  <a:srgbClr val="444444"/>
                </a:solidFill>
              </a:rPr>
              <a:t>summary statistics</a:t>
            </a:r>
            <a:r>
              <a:rPr lang="en-US" sz="1800">
                <a:solidFill>
                  <a:srgbClr val="444444"/>
                </a:solidFill>
              </a:rPr>
              <a:t> dan </a:t>
            </a:r>
            <a:r>
              <a:rPr lang="en-US" sz="1800" b="1" i="1">
                <a:solidFill>
                  <a:srgbClr val="444444"/>
                </a:solidFill>
              </a:rPr>
              <a:t>correlation</a:t>
            </a:r>
            <a:r>
              <a:rPr lang="en-US" sz="1800">
                <a:solidFill>
                  <a:srgbClr val="444444"/>
                </a:solidFill>
              </a:rPr>
              <a:t> antar fitur numerik</a:t>
            </a:r>
            <a:endParaRPr sz="1800">
              <a:solidFill>
                <a:srgbClr val="444444"/>
              </a:solidFill>
            </a:endParaRPr>
          </a:p>
          <a:p>
            <a:pPr marL="914400" marR="0" lvl="1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800"/>
              <a:buChar char="○"/>
            </a:pPr>
            <a:r>
              <a:rPr lang="en-US" sz="1800">
                <a:solidFill>
                  <a:srgbClr val="444444"/>
                </a:solidFill>
              </a:rPr>
              <a:t>sebaran nilai pada fitur kategorik</a:t>
            </a:r>
            <a:endParaRPr sz="1800">
              <a:solidFill>
                <a:srgbClr val="444444"/>
              </a:solidFill>
            </a:endParaRPr>
          </a:p>
          <a:p>
            <a:pPr marL="914400" marR="0" lvl="1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800"/>
              <a:buChar char="○"/>
            </a:pPr>
            <a:r>
              <a:rPr lang="en-US" sz="1800">
                <a:solidFill>
                  <a:srgbClr val="444444"/>
                </a:solidFill>
              </a:rPr>
              <a:t>visualisasi data untuk fitur numerik dan kategorik</a:t>
            </a:r>
            <a:endParaRPr sz="1800">
              <a:solidFill>
                <a:srgbClr val="444444"/>
              </a:solidFill>
            </a:endParaRPr>
          </a:p>
        </p:txBody>
      </p:sp>
      <p:sp>
        <p:nvSpPr>
          <p:cNvPr id="268" name="Google Shape;268;g12481026a16_0_7"/>
          <p:cNvSpPr/>
          <p:nvPr/>
        </p:nvSpPr>
        <p:spPr>
          <a:xfrm>
            <a:off x="435900" y="1004525"/>
            <a:ext cx="2060400" cy="601200"/>
          </a:xfrm>
          <a:prstGeom prst="roundRect">
            <a:avLst>
              <a:gd name="adj" fmla="val 50000"/>
            </a:avLst>
          </a:prstGeom>
          <a:solidFill>
            <a:srgbClr val="FFE65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EDA </a:t>
            </a:r>
            <a:r>
              <a:rPr lang="en-US" sz="1800" b="1">
                <a:solidFill>
                  <a:srgbClr val="444444"/>
                </a:solidFill>
              </a:rPr>
              <a:t>Outline</a:t>
            </a:r>
            <a:endParaRPr sz="1800" b="1" i="0" u="none" strike="noStrike" cap="none">
              <a:solidFill>
                <a:srgbClr val="44444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69" name="Google Shape;269;g12481026a16_0_7"/>
          <p:cNvGrpSpPr/>
          <p:nvPr/>
        </p:nvGrpSpPr>
        <p:grpSpPr>
          <a:xfrm>
            <a:off x="6102425" y="1237275"/>
            <a:ext cx="6369300" cy="5210087"/>
            <a:chOff x="5617750" y="1216550"/>
            <a:chExt cx="6369300" cy="5210087"/>
          </a:xfrm>
        </p:grpSpPr>
        <p:pic>
          <p:nvPicPr>
            <p:cNvPr id="270" name="Google Shape;270;g12481026a16_0_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617750" y="1216550"/>
              <a:ext cx="6369300" cy="521008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1" name="Google Shape;271;g12481026a16_0_7"/>
            <p:cNvPicPr preferRelativeResize="0"/>
            <p:nvPr/>
          </p:nvPicPr>
          <p:blipFill rotWithShape="1">
            <a:blip r:embed="rId5">
              <a:alphaModFix/>
            </a:blip>
            <a:srcRect l="53505" b="52239"/>
            <a:stretch/>
          </p:blipFill>
          <p:spPr>
            <a:xfrm>
              <a:off x="9025750" y="1216550"/>
              <a:ext cx="2961300" cy="24883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2" name="Google Shape;272;g12481026a16_0_7"/>
            <p:cNvPicPr preferRelativeResize="0"/>
            <p:nvPr/>
          </p:nvPicPr>
          <p:blipFill rotWithShape="1">
            <a:blip r:embed="rId4">
              <a:alphaModFix/>
            </a:blip>
            <a:srcRect l="53505" t="34170" r="39711" b="52240"/>
            <a:stretch/>
          </p:blipFill>
          <p:spPr>
            <a:xfrm>
              <a:off x="9025750" y="2996900"/>
              <a:ext cx="432025" cy="70799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123178c686a_0_10"/>
          <p:cNvSpPr/>
          <p:nvPr/>
        </p:nvSpPr>
        <p:spPr>
          <a:xfrm>
            <a:off x="435896" y="1004525"/>
            <a:ext cx="2782800" cy="708000"/>
          </a:xfrm>
          <a:prstGeom prst="roundRect">
            <a:avLst>
              <a:gd name="adj" fmla="val 50000"/>
            </a:avLst>
          </a:prstGeom>
          <a:solidFill>
            <a:srgbClr val="FFE65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Data Dictionary</a:t>
            </a:r>
            <a:endParaRPr sz="1800" b="1" i="0" u="none" strike="noStrike" cap="none">
              <a:solidFill>
                <a:srgbClr val="44444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g123178c686a_0_10"/>
          <p:cNvSpPr/>
          <p:nvPr/>
        </p:nvSpPr>
        <p:spPr>
          <a:xfrm>
            <a:off x="435900" y="1870525"/>
            <a:ext cx="3807600" cy="30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600"/>
              <a:buFont typeface="Arial"/>
              <a:buChar char="●"/>
            </a:pPr>
            <a:r>
              <a:rPr lang="en-US" sz="1600">
                <a:solidFill>
                  <a:srgbClr val="444444"/>
                </a:solidFill>
              </a:rPr>
              <a:t>Untuk membantu kita memahami cerita di balik dataset, kita perlu membutuhkan Data Dictionary.</a:t>
            </a:r>
            <a:endParaRPr sz="1600">
              <a:solidFill>
                <a:srgbClr val="444444"/>
              </a:solidFill>
            </a:endParaRPr>
          </a:p>
          <a:p>
            <a:pPr marL="457200" marR="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600"/>
              <a:buFont typeface="Arial"/>
              <a:buChar char="●"/>
            </a:pPr>
            <a:r>
              <a:rPr lang="en-US" sz="1600" b="0" i="0" u="none" strike="noStrike" cap="none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Berikut adalah deskripsi dari masing-masing 18 fitur pada dataset.</a:t>
            </a:r>
            <a:endParaRPr sz="1600" b="0" i="0" u="none" strike="noStrike" cap="none">
              <a:solidFill>
                <a:srgbClr val="44444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44444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9" name="Google Shape;279;g123178c686a_0_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21425" y="1398650"/>
            <a:ext cx="7849402" cy="45921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1219590ac88_0_37"/>
          <p:cNvSpPr/>
          <p:nvPr/>
        </p:nvSpPr>
        <p:spPr>
          <a:xfrm>
            <a:off x="435900" y="1004525"/>
            <a:ext cx="4254300" cy="708000"/>
          </a:xfrm>
          <a:prstGeom prst="roundRect">
            <a:avLst>
              <a:gd name="adj" fmla="val 50000"/>
            </a:avLst>
          </a:prstGeom>
          <a:solidFill>
            <a:srgbClr val="FFE65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Numerical &amp; Categorical Features</a:t>
            </a:r>
            <a:endParaRPr sz="1800" b="1" i="0" u="none" strike="noStrike" cap="none">
              <a:solidFill>
                <a:srgbClr val="44444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g1219590ac88_0_37"/>
          <p:cNvSpPr/>
          <p:nvPr/>
        </p:nvSpPr>
        <p:spPr>
          <a:xfrm>
            <a:off x="435900" y="2005200"/>
            <a:ext cx="10797000" cy="30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600"/>
              <a:buFont typeface="Arial"/>
              <a:buChar char="●"/>
            </a:pPr>
            <a:r>
              <a:rPr lang="en-US" sz="1600" b="0" i="0" u="none" strike="noStrike" cap="none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Untuk kemudahan analisis, kita akan membuat variabel yang berisikan fitur-fitur numerik dan kategorik menggunakan metode </a:t>
            </a:r>
            <a:r>
              <a:rPr lang="en-US" sz="1600" b="0" i="1" u="none" strike="noStrike" cap="none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.select_dtypes</a:t>
            </a:r>
            <a:r>
              <a:rPr lang="en-US" sz="1600" b="0" i="0" u="none" strike="noStrike" cap="none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 dari Pandas DataFrame berikut:</a:t>
            </a:r>
            <a:endParaRPr sz="1600" b="0" i="0" u="none" strike="noStrike" cap="none">
              <a:solidFill>
                <a:srgbClr val="44444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44444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44444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44444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444444"/>
              </a:solidFill>
            </a:endParaRPr>
          </a:p>
          <a:p>
            <a:pPr marL="457200" marR="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600"/>
              <a:buFont typeface="Arial"/>
              <a:buChar char="●"/>
            </a:pPr>
            <a:r>
              <a:rPr lang="en-US" sz="1600">
                <a:solidFill>
                  <a:srgbClr val="444444"/>
                </a:solidFill>
              </a:rPr>
              <a:t>Sehingga, d</a:t>
            </a:r>
            <a:r>
              <a:rPr lang="en-US" sz="1600" b="0" i="0" u="none" strike="noStrike" cap="none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iperoleh fitur-fitur numerik dan kategorik sebagai berikut:</a:t>
            </a:r>
            <a:endParaRPr sz="1600" b="0" i="0" u="none" strike="noStrike" cap="none">
              <a:solidFill>
                <a:srgbClr val="44444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6" name="Google Shape;286;g1219590ac88_0_3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00700" y="4769450"/>
            <a:ext cx="7103825" cy="161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g1219590ac88_0_3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00688" y="2725451"/>
            <a:ext cx="10390625" cy="114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1219590ac88_0_45"/>
          <p:cNvSpPr/>
          <p:nvPr/>
        </p:nvSpPr>
        <p:spPr>
          <a:xfrm>
            <a:off x="435900" y="1004525"/>
            <a:ext cx="2979900" cy="708000"/>
          </a:xfrm>
          <a:prstGeom prst="roundRect">
            <a:avLst>
              <a:gd name="adj" fmla="val 50000"/>
            </a:avLst>
          </a:prstGeom>
          <a:solidFill>
            <a:srgbClr val="FFE65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Summary Statistics</a:t>
            </a:r>
            <a:endParaRPr sz="1800" b="1" i="0" u="none" strike="noStrike" cap="none">
              <a:solidFill>
                <a:srgbClr val="44444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" name="Google Shape;293;g1219590ac88_0_45"/>
          <p:cNvSpPr/>
          <p:nvPr/>
        </p:nvSpPr>
        <p:spPr>
          <a:xfrm>
            <a:off x="435900" y="2005200"/>
            <a:ext cx="11394600" cy="30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600"/>
              <a:buFont typeface="Arial"/>
              <a:buChar char="●"/>
            </a:pPr>
            <a:r>
              <a:rPr lang="en-US" sz="1600" b="0" i="0" u="none" strike="noStrike" cap="none" dirty="0" err="1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Untuk</a:t>
            </a:r>
            <a:r>
              <a:rPr lang="en-US" sz="1600" b="0" i="0" u="none" strike="noStrike" cap="none" dirty="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0" i="0" u="none" strike="noStrike" cap="none" dirty="0" err="1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mengetahui</a:t>
            </a:r>
            <a:r>
              <a:rPr lang="en-US" sz="1600" b="0" i="0" u="none" strike="noStrike" cap="none" dirty="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0" i="0" u="none" strike="noStrike" cap="none" dirty="0" err="1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informasi</a:t>
            </a:r>
            <a:r>
              <a:rPr lang="en-US" sz="1600" b="0" i="0" u="none" strike="noStrike" cap="none" dirty="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 yang </a:t>
            </a:r>
            <a:r>
              <a:rPr lang="en-US" sz="1600" b="0" i="0" u="none" strike="noStrike" cap="none" dirty="0" err="1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ada</a:t>
            </a:r>
            <a:r>
              <a:rPr lang="en-US" sz="1600" b="0" i="0" u="none" strike="noStrike" cap="none" dirty="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 pada </a:t>
            </a:r>
            <a:r>
              <a:rPr lang="en-US" sz="1600" b="0" i="0" u="none" strike="noStrike" cap="none" dirty="0" err="1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fitur</a:t>
            </a:r>
            <a:r>
              <a:rPr lang="en-US" sz="1600" b="0" i="0" u="none" strike="noStrike" cap="none" dirty="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0" i="0" u="none" strike="noStrike" cap="none" dirty="0" err="1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numerik</a:t>
            </a:r>
            <a:r>
              <a:rPr lang="en-US" sz="1600" b="0" i="0" u="none" strike="noStrike" cap="none" dirty="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600" b="0" i="0" u="none" strike="noStrike" cap="none" dirty="0" err="1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kita</a:t>
            </a:r>
            <a:r>
              <a:rPr lang="en-US" sz="1600" b="0" i="0" u="none" strike="noStrike" cap="none" dirty="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0" i="0" u="none" strike="noStrike" cap="none" dirty="0" err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tidak</a:t>
            </a:r>
            <a:r>
              <a:rPr lang="en-US" sz="1600" b="0" i="0" u="none" strike="noStrike" cap="none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0" i="0" u="none" strike="noStrike" cap="none" dirty="0" err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mungkin</a:t>
            </a:r>
            <a:r>
              <a:rPr lang="en-US" sz="1600" b="0" i="0" u="none" strike="noStrike" cap="none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0" i="0" u="none" strike="noStrike" cap="none" dirty="0" err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melihat</a:t>
            </a:r>
            <a:r>
              <a:rPr lang="en-US" sz="1600" b="0" i="0" u="none" strike="noStrike" cap="none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0" i="0" u="none" strike="noStrike" cap="none" dirty="0" err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satu</a:t>
            </a:r>
            <a:r>
              <a:rPr lang="en-US" sz="1600" b="0" i="0" u="none" strike="noStrike" cap="none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per </a:t>
            </a:r>
            <a:r>
              <a:rPr lang="en-US" sz="1600" b="0" i="0" u="none" strike="noStrike" cap="none" dirty="0" err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satu</a:t>
            </a:r>
            <a:r>
              <a:rPr lang="en-US" sz="1600" b="0" i="0" u="none" strike="noStrike" cap="none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data </a:t>
            </a:r>
            <a:r>
              <a:rPr lang="en-US" sz="1600" b="0" i="0" u="none" strike="noStrike" cap="none" dirty="0" err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dari</a:t>
            </a:r>
            <a:r>
              <a:rPr lang="en-US" sz="1600" b="0" i="0" u="none" strike="noStrike" cap="none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300</a:t>
            </a:r>
            <a:r>
              <a:rPr lang="en-US" sz="1600" b="0" i="0" u="none" strike="noStrike" cap="none" dirty="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 err="1">
                <a:solidFill>
                  <a:srgbClr val="FF0000"/>
                </a:solidFill>
              </a:rPr>
              <a:t>ribuan</a:t>
            </a:r>
            <a:r>
              <a:rPr lang="en-US" sz="1600" b="0" i="0" u="none" strike="noStrike" cap="none" dirty="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 data yang </a:t>
            </a:r>
            <a:r>
              <a:rPr lang="en-US" sz="1600" b="0" i="0" u="none" strike="noStrike" cap="none" dirty="0" err="1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ada</a:t>
            </a:r>
            <a:r>
              <a:rPr lang="en-US" sz="1600" b="0" i="0" u="none" strike="noStrike" cap="none" dirty="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en-US" sz="1600" b="0" i="0" u="none" strike="noStrike" cap="none" dirty="0" err="1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Untuk</a:t>
            </a:r>
            <a:r>
              <a:rPr lang="en-US" sz="1600" b="0" i="0" u="none" strike="noStrike" cap="none" dirty="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0" i="0" u="none" strike="noStrike" cap="none" dirty="0" err="1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itu</a:t>
            </a:r>
            <a:r>
              <a:rPr lang="en-US" sz="1600" b="0" i="0" u="none" strike="noStrike" cap="none" dirty="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600" i="0" u="none" strike="noStrike" cap="none" dirty="0" err="1">
                <a:solidFill>
                  <a:srgbClr val="FF0000"/>
                </a:solidFill>
              </a:rPr>
              <a:t>kita</a:t>
            </a:r>
            <a:r>
              <a:rPr lang="en-US" sz="1600" i="0" u="none" strike="noStrike" cap="none" dirty="0">
                <a:solidFill>
                  <a:srgbClr val="FF0000"/>
                </a:solidFill>
              </a:rPr>
              <a:t> </a:t>
            </a:r>
            <a:r>
              <a:rPr lang="en-US" sz="1600" i="0" u="none" strike="noStrike" cap="none" dirty="0" err="1">
                <a:solidFill>
                  <a:srgbClr val="FF0000"/>
                </a:solidFill>
              </a:rPr>
              <a:t>menggunakan</a:t>
            </a:r>
            <a:r>
              <a:rPr lang="en-US" sz="1600" i="0" u="none" strike="noStrike" cap="none" dirty="0">
                <a:solidFill>
                  <a:srgbClr val="FF0000"/>
                </a:solidFill>
              </a:rPr>
              <a:t> </a:t>
            </a:r>
            <a:r>
              <a:rPr lang="en-US" sz="1600" i="1" u="none" strike="noStrike" cap="none" dirty="0">
                <a:solidFill>
                  <a:srgbClr val="FF0000"/>
                </a:solidFill>
              </a:rPr>
              <a:t>5 summary statistic</a:t>
            </a:r>
            <a:r>
              <a:rPr lang="en-US" sz="1600" b="1" i="1" u="none" strike="noStrike" cap="none" dirty="0">
                <a:solidFill>
                  <a:srgbClr val="444444"/>
                </a:solidFill>
              </a:rPr>
              <a:t> </a:t>
            </a:r>
            <a:r>
              <a:rPr lang="en-US" sz="1600" b="0" i="0" u="none" strike="noStrike" cap="none" dirty="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yang </a:t>
            </a:r>
            <a:r>
              <a:rPr lang="en-US" sz="1600" b="0" i="0" u="none" strike="noStrike" cap="none" dirty="0" err="1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terdiri</a:t>
            </a:r>
            <a:r>
              <a:rPr lang="en-US" sz="1600" b="0" i="0" u="none" strike="noStrike" cap="none" dirty="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0" i="0" u="none" strike="noStrike" cap="none" dirty="0" err="1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dari</a:t>
            </a:r>
            <a:r>
              <a:rPr lang="en-US" sz="1600" b="0" i="0" u="none" strike="noStrike" cap="none" dirty="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0" i="1" u="none" strike="noStrike" cap="none" dirty="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min, max, Q1, median, </a:t>
            </a:r>
            <a:r>
              <a:rPr lang="en-US" sz="1600" b="0" i="0" u="none" strike="noStrike" cap="none" dirty="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dan </a:t>
            </a:r>
            <a:r>
              <a:rPr lang="en-US" sz="1600" b="0" i="1" u="none" strike="noStrike" cap="none" dirty="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Q3</a:t>
            </a:r>
            <a:r>
              <a:rPr lang="en-US" sz="1600" b="0" i="0" u="none" strike="noStrike" cap="none" dirty="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0" i="0" u="none" strike="noStrike" cap="none" dirty="0" err="1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dari</a:t>
            </a:r>
            <a:r>
              <a:rPr lang="en-US" sz="1600" b="0" i="0" u="none" strike="noStrike" cap="none" dirty="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0" i="0" u="none" strike="noStrike" cap="none" dirty="0" err="1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sebuah</a:t>
            </a:r>
            <a:r>
              <a:rPr lang="en-US" sz="1600" b="0" i="0" u="none" strike="noStrike" cap="none" dirty="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 data (</a:t>
            </a:r>
            <a:r>
              <a:rPr lang="en-US" sz="1600" b="0" i="0" u="none" strike="noStrike" cap="none" dirty="0" err="1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fitur</a:t>
            </a:r>
            <a:r>
              <a:rPr lang="en-US" sz="1600" b="0" i="0" u="none" strike="noStrike" cap="none" dirty="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).</a:t>
            </a:r>
            <a:endParaRPr sz="1600" b="0" i="0" u="none" strike="noStrike" cap="none" dirty="0">
              <a:solidFill>
                <a:srgbClr val="44444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600"/>
              <a:buFont typeface="Arial"/>
              <a:buChar char="●"/>
            </a:pPr>
            <a:r>
              <a:rPr lang="en-US" sz="1600" b="0" i="0" u="none" strike="noStrike" cap="none" dirty="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Kita </a:t>
            </a:r>
            <a:r>
              <a:rPr lang="en-US" sz="1600" b="0" i="0" u="none" strike="noStrike" cap="none" dirty="0" err="1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bisa</a:t>
            </a:r>
            <a:r>
              <a:rPr lang="en-US" sz="1600" b="0" i="0" u="none" strike="noStrike" cap="none" dirty="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0" i="0" u="none" strike="noStrike" cap="none" dirty="0" err="1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menggunakan</a:t>
            </a:r>
            <a:r>
              <a:rPr lang="en-US" sz="1600" b="0" i="0" u="none" strike="noStrike" cap="none" dirty="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1" i="0" u="none" strike="noStrike" cap="none" dirty="0" err="1">
                <a:solidFill>
                  <a:srgbClr val="444444"/>
                </a:solidFill>
              </a:rPr>
              <a:t>metode</a:t>
            </a:r>
            <a:r>
              <a:rPr lang="en-US" sz="1600" b="1" i="0" u="none" strike="noStrike" cap="none" dirty="0">
                <a:solidFill>
                  <a:srgbClr val="444444"/>
                </a:solidFill>
              </a:rPr>
              <a:t> </a:t>
            </a:r>
            <a:r>
              <a:rPr lang="en-US" sz="1600" b="1" i="1" u="none" strike="noStrike" cap="none" dirty="0">
                <a:solidFill>
                  <a:srgbClr val="444444"/>
                </a:solidFill>
              </a:rPr>
              <a:t>.describe</a:t>
            </a:r>
            <a:r>
              <a:rPr lang="en-US" sz="1600" b="0" i="0" u="none" strike="noStrike" cap="none" dirty="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 pada Pandas </a:t>
            </a:r>
            <a:r>
              <a:rPr lang="en-US" sz="1600" b="0" i="0" u="none" strike="noStrike" cap="none" dirty="0" err="1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DataFrame</a:t>
            </a:r>
            <a:r>
              <a:rPr lang="en-US" sz="1600" b="0" i="0" u="none" strike="noStrike" cap="none" dirty="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0" i="0" u="none" strike="noStrike" cap="none" dirty="0" err="1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untuk</a:t>
            </a:r>
            <a:r>
              <a:rPr lang="en-US" sz="1600" b="0" i="0" u="none" strike="noStrike" cap="none" dirty="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 masing-masing </a:t>
            </a:r>
            <a:r>
              <a:rPr lang="en-US" sz="1600" b="0" i="0" u="none" strike="noStrike" cap="none" dirty="0" err="1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fitur-fitur</a:t>
            </a:r>
            <a:r>
              <a:rPr lang="en-US" sz="1600" b="0" i="0" u="none" strike="noStrike" cap="none" dirty="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0" i="0" u="none" strike="noStrike" cap="none" dirty="0" err="1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numerik</a:t>
            </a:r>
            <a:r>
              <a:rPr lang="en-US" sz="1600" b="0" i="0" u="none" strike="noStrike" cap="none" dirty="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 dan </a:t>
            </a:r>
            <a:r>
              <a:rPr lang="en-US" sz="1600" b="0" i="0" u="none" strike="noStrike" cap="none" dirty="0" err="1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sekaligus</a:t>
            </a:r>
            <a:r>
              <a:rPr lang="en-US" sz="1600" b="0" i="0" u="none" strike="noStrike" cap="none" dirty="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0" i="0" u="none" strike="noStrike" cap="none" dirty="0" err="1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kategorik</a:t>
            </a:r>
            <a:r>
              <a:rPr lang="en-US" sz="1600" dirty="0">
                <a:solidFill>
                  <a:srgbClr val="444444"/>
                </a:solidFill>
              </a:rPr>
              <a:t>, </a:t>
            </a:r>
            <a:r>
              <a:rPr lang="en-US" sz="1600" dirty="0" err="1">
                <a:solidFill>
                  <a:srgbClr val="444444"/>
                </a:solidFill>
              </a:rPr>
              <a:t>seperti</a:t>
            </a:r>
            <a:r>
              <a:rPr lang="en-US" sz="1600" dirty="0">
                <a:solidFill>
                  <a:srgbClr val="444444"/>
                </a:solidFill>
              </a:rPr>
              <a:t> di </a:t>
            </a:r>
            <a:r>
              <a:rPr lang="en-US" sz="1600" dirty="0" err="1">
                <a:solidFill>
                  <a:srgbClr val="444444"/>
                </a:solidFill>
              </a:rPr>
              <a:t>bawah</a:t>
            </a:r>
            <a:r>
              <a:rPr lang="en-US" sz="1600" dirty="0">
                <a:solidFill>
                  <a:srgbClr val="444444"/>
                </a:solidFill>
              </a:rPr>
              <a:t> </a:t>
            </a:r>
            <a:r>
              <a:rPr lang="en-US" sz="1600" dirty="0" err="1">
                <a:solidFill>
                  <a:srgbClr val="444444"/>
                </a:solidFill>
              </a:rPr>
              <a:t>ini</a:t>
            </a:r>
            <a:r>
              <a:rPr lang="en-US" sz="1600" dirty="0">
                <a:solidFill>
                  <a:srgbClr val="444444"/>
                </a:solidFill>
              </a:rPr>
              <a:t>. </a:t>
            </a:r>
          </a:p>
          <a:p>
            <a:pPr marL="457200" marR="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600"/>
              <a:buFont typeface="Arial"/>
              <a:buChar char="●"/>
            </a:pPr>
            <a:endParaRPr lang="en-US" sz="1600" b="0" i="0" u="none" strike="noStrike" cap="none" dirty="0">
              <a:solidFill>
                <a:srgbClr val="44444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600"/>
              <a:buFont typeface="Arial"/>
              <a:buChar char="●"/>
            </a:pPr>
            <a:endParaRPr sz="1600" b="0" i="0" u="none" strike="noStrike" cap="none" dirty="0">
              <a:solidFill>
                <a:srgbClr val="44444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4" name="Google Shape;294;g1219590ac88_0_4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2400" y="4089350"/>
            <a:ext cx="11887200" cy="10604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g1219590ac88_0_4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52400" y="5149775"/>
            <a:ext cx="11887202" cy="8892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91;p2">
            <a:extLst>
              <a:ext uri="{FF2B5EF4-FFF2-40B4-BE49-F238E27FC236}">
                <a16:creationId xmlns:a16="http://schemas.microsoft.com/office/drawing/2014/main" id="{FD5EC7C3-2FAC-4E15-B9B4-1673378B7952}"/>
              </a:ext>
            </a:extLst>
          </p:cNvPr>
          <p:cNvSpPr txBox="1"/>
          <p:nvPr/>
        </p:nvSpPr>
        <p:spPr>
          <a:xfrm>
            <a:off x="739140" y="5147945"/>
            <a:ext cx="4147200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3600" b="0" i="0" u="none" strike="noStrike" cap="none" dirty="0">
                <a:solidFill>
                  <a:srgbClr val="3F3F3F"/>
                </a:solidFill>
                <a:latin typeface="Arial Black"/>
                <a:ea typeface="Arial Black"/>
                <a:cs typeface="Arial Black"/>
                <a:sym typeface="Arial Black"/>
              </a:rPr>
              <a:t>A. Nafiys Ismail</a:t>
            </a:r>
            <a:endParaRPr sz="3600" b="0" i="0" u="none" strike="noStrike" cap="none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D76EF9A-F2C4-4352-9D60-0F5407C2AE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3011" y="1277500"/>
            <a:ext cx="2802731" cy="3736975"/>
          </a:xfrm>
          <a:prstGeom prst="rect">
            <a:avLst/>
          </a:prstGeom>
        </p:spPr>
      </p:pic>
      <p:sp>
        <p:nvSpPr>
          <p:cNvPr id="20" name="Google Shape;92;p2">
            <a:extLst>
              <a:ext uri="{FF2B5EF4-FFF2-40B4-BE49-F238E27FC236}">
                <a16:creationId xmlns:a16="http://schemas.microsoft.com/office/drawing/2014/main" id="{C061BA24-0CEB-44CF-992B-CB5877F9DDBB}"/>
              </a:ext>
            </a:extLst>
          </p:cNvPr>
          <p:cNvSpPr txBox="1"/>
          <p:nvPr/>
        </p:nvSpPr>
        <p:spPr>
          <a:xfrm>
            <a:off x="6393815" y="1461135"/>
            <a:ext cx="5461000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0" i="0" u="none" strike="noStrike" cap="none" dirty="0" err="1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Sarjana</a:t>
            </a:r>
            <a:r>
              <a:rPr lang="en-US" sz="2000" b="0" i="0" u="none" strike="noStrike" cap="none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b="0" i="0" u="none" strike="noStrike" cap="none" dirty="0" err="1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Sains</a:t>
            </a:r>
            <a:r>
              <a:rPr lang="en-US" sz="2000" b="0" i="0" u="none" strike="noStrike" cap="none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 (</a:t>
            </a:r>
            <a:r>
              <a:rPr lang="en-US" sz="2000" b="0" i="0" u="none" strike="noStrike" cap="none" dirty="0" err="1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S.Si</a:t>
            </a:r>
            <a:r>
              <a:rPr lang="en-US" sz="2000" b="0" i="0" u="none" strike="noStrike" cap="none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) </a:t>
            </a:r>
            <a:r>
              <a:rPr lang="en-US" sz="2000" b="0" i="0" u="none" strike="noStrike" cap="none" dirty="0" err="1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Fisika</a:t>
            </a:r>
            <a:r>
              <a:rPr lang="en-US" sz="2000" b="0" i="0" u="none" strike="noStrike" cap="none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dirty="0" err="1">
                <a:solidFill>
                  <a:srgbClr val="3F3F3F"/>
                </a:solidFill>
              </a:rPr>
              <a:t>Sistem</a:t>
            </a:r>
            <a:r>
              <a:rPr lang="en-US" sz="2000" dirty="0">
                <a:solidFill>
                  <a:srgbClr val="3F3F3F"/>
                </a:solidFill>
              </a:rPr>
              <a:t> &amp; </a:t>
            </a:r>
            <a:r>
              <a:rPr lang="en-US" sz="2000" dirty="0" err="1">
                <a:solidFill>
                  <a:srgbClr val="3F3F3F"/>
                </a:solidFill>
              </a:rPr>
              <a:t>Instrumentasi</a:t>
            </a:r>
            <a:r>
              <a:rPr lang="en-US" sz="2000" b="0" i="0" u="none" strike="noStrike" cap="none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2000" b="0" i="0" u="none" strike="noStrike" cap="none" dirty="0" err="1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Universitas</a:t>
            </a:r>
            <a:r>
              <a:rPr lang="en-US" sz="2000" b="0" i="0" u="none" strike="noStrike" cap="none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 Indonesia </a:t>
            </a:r>
          </a:p>
        </p:txBody>
      </p:sp>
      <p:pic>
        <p:nvPicPr>
          <p:cNvPr id="21" name="Google Shape;93;p2" descr="Point">
            <a:extLst>
              <a:ext uri="{FF2B5EF4-FFF2-40B4-BE49-F238E27FC236}">
                <a16:creationId xmlns:a16="http://schemas.microsoft.com/office/drawing/2014/main" id="{9540994A-3673-4005-A845-8953354D2596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944235" y="1528445"/>
            <a:ext cx="381635" cy="381635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104;p2">
            <a:extLst>
              <a:ext uri="{FF2B5EF4-FFF2-40B4-BE49-F238E27FC236}">
                <a16:creationId xmlns:a16="http://schemas.microsoft.com/office/drawing/2014/main" id="{81785A98-0F93-4374-A894-2970FB9EB873}"/>
              </a:ext>
            </a:extLst>
          </p:cNvPr>
          <p:cNvSpPr/>
          <p:nvPr/>
        </p:nvSpPr>
        <p:spPr>
          <a:xfrm>
            <a:off x="5732775" y="569500"/>
            <a:ext cx="2058900" cy="708000"/>
          </a:xfrm>
          <a:prstGeom prst="roundRect">
            <a:avLst>
              <a:gd name="adj" fmla="val 50000"/>
            </a:avLst>
          </a:prstGeom>
          <a:solidFill>
            <a:srgbClr val="FFE65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300" b="1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Pendidikan</a:t>
            </a:r>
            <a:endParaRPr sz="2300" b="1" i="0" u="none" strike="noStrike" cap="none" dirty="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" name="Google Shape;95;p2" descr="Point">
            <a:extLst>
              <a:ext uri="{FF2B5EF4-FFF2-40B4-BE49-F238E27FC236}">
                <a16:creationId xmlns:a16="http://schemas.microsoft.com/office/drawing/2014/main" id="{92BA2710-3BD0-4562-9280-D4082A4B2FAF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960549" y="3297288"/>
            <a:ext cx="381635" cy="3816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97;p2" descr="Point">
            <a:extLst>
              <a:ext uri="{FF2B5EF4-FFF2-40B4-BE49-F238E27FC236}">
                <a16:creationId xmlns:a16="http://schemas.microsoft.com/office/drawing/2014/main" id="{47DB61A9-CF4E-4E11-8DDF-D930B396A3BA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960549" y="3925411"/>
            <a:ext cx="381635" cy="3816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99;p2" descr="Point">
            <a:extLst>
              <a:ext uri="{FF2B5EF4-FFF2-40B4-BE49-F238E27FC236}">
                <a16:creationId xmlns:a16="http://schemas.microsoft.com/office/drawing/2014/main" id="{15DCD736-F9E0-4F51-A847-130C89FDA08E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965238" y="4570698"/>
            <a:ext cx="381635" cy="3816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103;p2" descr="Point">
            <a:extLst>
              <a:ext uri="{FF2B5EF4-FFF2-40B4-BE49-F238E27FC236}">
                <a16:creationId xmlns:a16="http://schemas.microsoft.com/office/drawing/2014/main" id="{1415901C-6039-41C3-A835-A3FD3FB1C8A3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944234" y="5751649"/>
            <a:ext cx="381635" cy="381635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105;p2">
            <a:extLst>
              <a:ext uri="{FF2B5EF4-FFF2-40B4-BE49-F238E27FC236}">
                <a16:creationId xmlns:a16="http://schemas.microsoft.com/office/drawing/2014/main" id="{F1751FD5-341A-44E7-9E98-6AE43528F59C}"/>
              </a:ext>
            </a:extLst>
          </p:cNvPr>
          <p:cNvSpPr/>
          <p:nvPr/>
        </p:nvSpPr>
        <p:spPr>
          <a:xfrm>
            <a:off x="5732775" y="2373106"/>
            <a:ext cx="3027300" cy="708000"/>
          </a:xfrm>
          <a:prstGeom prst="roundRect">
            <a:avLst>
              <a:gd name="adj" fmla="val 50000"/>
            </a:avLst>
          </a:prstGeom>
          <a:solidFill>
            <a:srgbClr val="FFE65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300" b="1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Pengalaman Kerja</a:t>
            </a:r>
            <a:endParaRPr sz="2300" b="1" i="0" u="none" strike="noStrike" cap="non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96;p2">
            <a:extLst>
              <a:ext uri="{FF2B5EF4-FFF2-40B4-BE49-F238E27FC236}">
                <a16:creationId xmlns:a16="http://schemas.microsoft.com/office/drawing/2014/main" id="{BF4D324B-9527-49C0-BAEC-79D750B2A881}"/>
              </a:ext>
            </a:extLst>
          </p:cNvPr>
          <p:cNvSpPr txBox="1"/>
          <p:nvPr/>
        </p:nvSpPr>
        <p:spPr>
          <a:xfrm>
            <a:off x="6393815" y="3762305"/>
            <a:ext cx="5461000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Data TO &amp; Product Manager – PT Multi </a:t>
            </a:r>
            <a:r>
              <a:rPr lang="en-US" sz="2000" b="0" i="0" u="none" strike="noStrike" cap="none" dirty="0" err="1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Bangun</a:t>
            </a:r>
            <a:r>
              <a:rPr lang="en-US" sz="2000" b="0" i="0" u="none" strike="noStrike" cap="none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 Abadi (2021-present)</a:t>
            </a:r>
            <a:endParaRPr sz="2000" b="0" i="0" u="none" strike="noStrike" cap="none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96;p2">
            <a:extLst>
              <a:ext uri="{FF2B5EF4-FFF2-40B4-BE49-F238E27FC236}">
                <a16:creationId xmlns:a16="http://schemas.microsoft.com/office/drawing/2014/main" id="{C1E945E8-AEE8-40F4-A14E-2DC2C0F6591B}"/>
              </a:ext>
            </a:extLst>
          </p:cNvPr>
          <p:cNvSpPr txBox="1"/>
          <p:nvPr/>
        </p:nvSpPr>
        <p:spPr>
          <a:xfrm>
            <a:off x="6393815" y="4508782"/>
            <a:ext cx="5461000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dirty="0">
                <a:solidFill>
                  <a:srgbClr val="3F3F3F"/>
                </a:solidFill>
              </a:rPr>
              <a:t>IT Support </a:t>
            </a:r>
            <a:r>
              <a:rPr lang="en-US" sz="2000" b="0" i="0" u="none" strike="noStrike" cap="none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– PT Multi </a:t>
            </a:r>
            <a:r>
              <a:rPr lang="en-US" sz="2000" b="0" i="0" u="none" strike="noStrike" cap="none" dirty="0" err="1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Bangun</a:t>
            </a:r>
            <a:r>
              <a:rPr lang="en-US" sz="2000" b="0" i="0" u="none" strike="noStrike" cap="none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 Abadi (2020)</a:t>
            </a:r>
            <a:endParaRPr sz="2000" b="0" i="0" u="none" strike="noStrike" cap="none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98;p2">
            <a:extLst>
              <a:ext uri="{FF2B5EF4-FFF2-40B4-BE49-F238E27FC236}">
                <a16:creationId xmlns:a16="http://schemas.microsoft.com/office/drawing/2014/main" id="{8D452784-2998-4F8B-B8A2-CD785520B791}"/>
              </a:ext>
            </a:extLst>
          </p:cNvPr>
          <p:cNvSpPr txBox="1"/>
          <p:nvPr/>
        </p:nvSpPr>
        <p:spPr>
          <a:xfrm>
            <a:off x="6393815" y="5005409"/>
            <a:ext cx="5461000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it-IT" sz="2000" b="0" i="0" u="none" strike="noStrike" cap="none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AI Robotic Tutor - Artificial Intelligence Center Indonesia (2020)</a:t>
            </a:r>
            <a:endParaRPr sz="2000" b="0" i="0" u="none" strike="noStrike" cap="none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96;p2">
            <a:extLst>
              <a:ext uri="{FF2B5EF4-FFF2-40B4-BE49-F238E27FC236}">
                <a16:creationId xmlns:a16="http://schemas.microsoft.com/office/drawing/2014/main" id="{4E0F2FEB-BE88-47F8-BDEE-8774A301F7B9}"/>
              </a:ext>
            </a:extLst>
          </p:cNvPr>
          <p:cNvSpPr txBox="1"/>
          <p:nvPr/>
        </p:nvSpPr>
        <p:spPr>
          <a:xfrm>
            <a:off x="6393815" y="3288070"/>
            <a:ext cx="5461000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Instructor DBA – </a:t>
            </a:r>
            <a:r>
              <a:rPr lang="en-US" sz="2000" b="0" i="0" u="none" strike="noStrike" cap="none" dirty="0" err="1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Ruangguru</a:t>
            </a:r>
            <a:r>
              <a:rPr lang="en-US" sz="2000" b="0" i="0" u="none" strike="noStrike" cap="none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 (2022-present)</a:t>
            </a:r>
            <a:endParaRPr sz="2000" b="0" i="0" u="none" strike="noStrike" cap="none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100;p2">
            <a:extLst>
              <a:ext uri="{FF2B5EF4-FFF2-40B4-BE49-F238E27FC236}">
                <a16:creationId xmlns:a16="http://schemas.microsoft.com/office/drawing/2014/main" id="{ED79E712-BFE5-4E68-8449-336AAAC42459}"/>
              </a:ext>
            </a:extLst>
          </p:cNvPr>
          <p:cNvSpPr txBox="1"/>
          <p:nvPr/>
        </p:nvSpPr>
        <p:spPr>
          <a:xfrm>
            <a:off x="6395378" y="5751649"/>
            <a:ext cx="5461000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Metering Engineer – PT. </a:t>
            </a:r>
            <a:r>
              <a:rPr lang="en-US" sz="2000" b="0" i="0" u="none" strike="noStrike" cap="none" dirty="0" err="1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Pertamina</a:t>
            </a:r>
            <a:r>
              <a:rPr lang="en-US" sz="2000" b="0" i="0" u="none" strike="noStrike" cap="none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 EP (2019)</a:t>
            </a:r>
            <a:endParaRPr sz="2000" b="0" i="0" u="none" strike="noStrike" cap="none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103;p2" descr="Point">
            <a:extLst>
              <a:ext uri="{FF2B5EF4-FFF2-40B4-BE49-F238E27FC236}">
                <a16:creationId xmlns:a16="http://schemas.microsoft.com/office/drawing/2014/main" id="{B85E2B5D-497D-4A07-8F56-2FCF968E434A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944233" y="6334783"/>
            <a:ext cx="381635" cy="381635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100;p2">
            <a:extLst>
              <a:ext uri="{FF2B5EF4-FFF2-40B4-BE49-F238E27FC236}">
                <a16:creationId xmlns:a16="http://schemas.microsoft.com/office/drawing/2014/main" id="{D516627A-D558-4A22-A8D1-5A8582D8EB10}"/>
              </a:ext>
            </a:extLst>
          </p:cNvPr>
          <p:cNvSpPr txBox="1"/>
          <p:nvPr/>
        </p:nvSpPr>
        <p:spPr>
          <a:xfrm>
            <a:off x="6393815" y="6263705"/>
            <a:ext cx="5461000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Laboratory Assistant – </a:t>
            </a:r>
            <a:r>
              <a:rPr lang="en-US" sz="2000" b="0" i="0" u="none" strike="noStrike" cap="none" dirty="0" err="1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Fisika</a:t>
            </a:r>
            <a:r>
              <a:rPr lang="en-US" sz="2000" b="0" i="0" u="none" strike="noStrike" cap="none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 FMIPA UI (2019)</a:t>
            </a:r>
            <a:endParaRPr sz="2000" b="0" i="0" u="none" strike="noStrike" cap="none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" name="Google Shape;101;p2" descr="Point">
            <a:extLst>
              <a:ext uri="{FF2B5EF4-FFF2-40B4-BE49-F238E27FC236}">
                <a16:creationId xmlns:a16="http://schemas.microsoft.com/office/drawing/2014/main" id="{E373445B-1C90-4549-B9B5-C456B1300F9D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960548" y="5168515"/>
            <a:ext cx="381635" cy="3816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1219590ac88_0_56"/>
          <p:cNvSpPr/>
          <p:nvPr/>
        </p:nvSpPr>
        <p:spPr>
          <a:xfrm>
            <a:off x="435900" y="1004525"/>
            <a:ext cx="4320000" cy="708000"/>
          </a:xfrm>
          <a:prstGeom prst="roundRect">
            <a:avLst>
              <a:gd name="adj" fmla="val 50000"/>
            </a:avLst>
          </a:prstGeom>
          <a:solidFill>
            <a:srgbClr val="FFE65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Summary Statistics - Numerical</a:t>
            </a:r>
            <a:endParaRPr sz="1800" b="1" i="0" u="none" strike="noStrike" cap="none">
              <a:solidFill>
                <a:srgbClr val="44444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" name="Google Shape;301;g1219590ac88_0_56"/>
          <p:cNvSpPr/>
          <p:nvPr/>
        </p:nvSpPr>
        <p:spPr>
          <a:xfrm>
            <a:off x="435900" y="2005200"/>
            <a:ext cx="10744500" cy="18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600"/>
              <a:buFont typeface="Arial"/>
              <a:buChar char="●"/>
            </a:pPr>
            <a:r>
              <a:rPr lang="en-US" sz="1600">
                <a:solidFill>
                  <a:srgbClr val="444444"/>
                </a:solidFill>
              </a:rPr>
              <a:t>Pada </a:t>
            </a:r>
            <a:r>
              <a:rPr lang="en-US" sz="1600" b="0" i="0" u="none" strike="noStrike" cap="none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tabel </a:t>
            </a:r>
            <a:r>
              <a:rPr lang="en-US" sz="1600" b="0" i="1" u="none" strike="noStrike" cap="none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summary statistic</a:t>
            </a:r>
            <a:r>
              <a:rPr lang="en-US" sz="1600" b="0" u="none" strike="noStrike" cap="none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600">
                <a:solidFill>
                  <a:srgbClr val="444444"/>
                </a:solidFill>
              </a:rPr>
              <a:t>tidak hanya akan menampilkan</a:t>
            </a:r>
            <a:r>
              <a:rPr lang="en-US" sz="1600" b="0" i="0" u="none" strike="noStrike" cap="none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1" i="0" u="none" strike="noStrike" cap="none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5 summary statistic</a:t>
            </a:r>
            <a:r>
              <a:rPr lang="en-US" sz="1600" b="0" i="0" u="none" strike="noStrike" cap="none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600">
                <a:solidFill>
                  <a:srgbClr val="444444"/>
                </a:solidFill>
              </a:rPr>
              <a:t>tetapi </a:t>
            </a:r>
            <a:r>
              <a:rPr lang="en-US" sz="1600" b="0" i="0" u="none" strike="noStrike" cap="none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juga statistik yang lain seperti rata-rata, standar deviasi, dan jumlah baris non-NaN</a:t>
            </a:r>
            <a:endParaRPr sz="1600" b="0" i="0" u="none" strike="noStrike" cap="none">
              <a:solidFill>
                <a:srgbClr val="44444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444444"/>
              </a:solidFill>
            </a:endParaRPr>
          </a:p>
          <a:p>
            <a:pPr marL="457200" marR="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600"/>
              <a:buFont typeface="Arial"/>
              <a:buChar char="●"/>
            </a:pPr>
            <a:r>
              <a:rPr lang="en-US" sz="1600" b="0" i="1" u="none" strike="noStrike" cap="none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Hal menarik apa yang bisa kamu ambil dari ringkasan statistik di bawah ini?</a:t>
            </a:r>
            <a:endParaRPr sz="1600" b="0" i="1" u="none" strike="noStrike" cap="none">
              <a:solidFill>
                <a:srgbClr val="44444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2" name="Google Shape;302;g1219590ac88_0_5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072125" y="3629075"/>
            <a:ext cx="8135050" cy="217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219590ac88_0_72"/>
          <p:cNvSpPr/>
          <p:nvPr/>
        </p:nvSpPr>
        <p:spPr>
          <a:xfrm>
            <a:off x="435900" y="1004525"/>
            <a:ext cx="4320000" cy="708000"/>
          </a:xfrm>
          <a:prstGeom prst="roundRect">
            <a:avLst>
              <a:gd name="adj" fmla="val 50000"/>
            </a:avLst>
          </a:prstGeom>
          <a:solidFill>
            <a:srgbClr val="FFE65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Summary Statistics - Numerical</a:t>
            </a:r>
            <a:endParaRPr sz="1800" b="1" i="0" u="none" strike="noStrike" cap="none">
              <a:solidFill>
                <a:srgbClr val="44444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" name="Google Shape;308;g1219590ac88_0_72"/>
          <p:cNvSpPr/>
          <p:nvPr/>
        </p:nvSpPr>
        <p:spPr>
          <a:xfrm>
            <a:off x="435900" y="2005200"/>
            <a:ext cx="5962200" cy="18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600"/>
              <a:buFont typeface="Arial"/>
              <a:buChar char="●"/>
            </a:pPr>
            <a:r>
              <a:rPr lang="en-US" sz="1600" b="0" i="0" u="none" strike="noStrike" cap="none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Berbeda dengan fitur numerik, ringkasan statistik untuk fitur-fitur kategorik terdiri dari jumlah baris non-NaN, jumlah nilai unik, nilai yang paling sering muncul (mode), dan frekuensinya.</a:t>
            </a:r>
            <a:endParaRPr sz="1600" b="0" i="0" u="none" strike="noStrike" cap="none">
              <a:solidFill>
                <a:srgbClr val="44444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444444"/>
              </a:solidFill>
            </a:endParaRPr>
          </a:p>
          <a:p>
            <a:pPr marL="457200" marR="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600"/>
              <a:buFont typeface="Arial"/>
              <a:buChar char="●"/>
            </a:pPr>
            <a:r>
              <a:rPr lang="en-US" sz="1600" b="0" i="1" u="none" strike="noStrike" cap="none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Hal menarik apa yang bisa kamu ambil dari tabel ringkasan statistik di samping?</a:t>
            </a:r>
            <a:endParaRPr sz="1600" b="0" i="1" u="none" strike="noStrike" cap="none">
              <a:solidFill>
                <a:srgbClr val="44444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9" name="Google Shape;309;g1219590ac88_0_7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210254" y="1380175"/>
            <a:ext cx="4320001" cy="51486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1219590ac88_0_65"/>
          <p:cNvSpPr/>
          <p:nvPr/>
        </p:nvSpPr>
        <p:spPr>
          <a:xfrm>
            <a:off x="435900" y="1004525"/>
            <a:ext cx="3492300" cy="708000"/>
          </a:xfrm>
          <a:prstGeom prst="roundRect">
            <a:avLst>
              <a:gd name="adj" fmla="val 50000"/>
            </a:avLst>
          </a:prstGeom>
          <a:solidFill>
            <a:srgbClr val="FFE65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Plot Summary Statistics</a:t>
            </a:r>
            <a:endParaRPr sz="1800" b="1" i="0" u="none" strike="noStrike" cap="none">
              <a:solidFill>
                <a:srgbClr val="44444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g1219590ac88_0_65"/>
          <p:cNvSpPr/>
          <p:nvPr/>
        </p:nvSpPr>
        <p:spPr>
          <a:xfrm>
            <a:off x="435900" y="2005200"/>
            <a:ext cx="4945200" cy="26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600"/>
              <a:buFont typeface="Arial"/>
              <a:buChar char="●"/>
            </a:pPr>
            <a:r>
              <a:rPr lang="en-US" sz="1600" b="0" i="0" u="none" strike="noStrike" cap="none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Kita juga bisa membuat visualisasi yang mencantumkan </a:t>
            </a:r>
            <a:r>
              <a:rPr lang="en-US" sz="1600" b="0" i="1" u="none" strike="noStrike" cap="none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summary statistic</a:t>
            </a:r>
            <a:r>
              <a:rPr lang="en-US" sz="1600" b="0" i="0" u="none" strike="noStrike" cap="none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 di dalamnya, seperti:</a:t>
            </a:r>
            <a:endParaRPr sz="1600" b="0" i="0" u="none" strike="noStrike" cap="none">
              <a:solidFill>
                <a:srgbClr val="44444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600"/>
              <a:buFont typeface="Arial"/>
              <a:buChar char="○"/>
            </a:pPr>
            <a:r>
              <a:rPr lang="en-US" sz="1600" b="0" i="0" u="none" strike="noStrike" cap="none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Box plot</a:t>
            </a:r>
            <a:endParaRPr sz="1600" b="0" i="0" u="none" strike="noStrike" cap="none">
              <a:solidFill>
                <a:srgbClr val="44444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600"/>
              <a:buFont typeface="Arial"/>
              <a:buChar char="○"/>
            </a:pPr>
            <a:r>
              <a:rPr lang="en-US" sz="1600" b="0" i="0" u="none" strike="noStrike" cap="none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Violin plot</a:t>
            </a:r>
            <a:endParaRPr sz="1600" b="0" i="0" u="none" strike="noStrike" cap="none">
              <a:solidFill>
                <a:srgbClr val="44444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44444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6" name="Google Shape;316;g1219590ac88_0_6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216650" y="1111450"/>
            <a:ext cx="5455925" cy="566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1219590ac88_0_80"/>
          <p:cNvSpPr/>
          <p:nvPr/>
        </p:nvSpPr>
        <p:spPr>
          <a:xfrm>
            <a:off x="435900" y="2005200"/>
            <a:ext cx="4945200" cy="37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600"/>
              <a:buFont typeface="Arial"/>
              <a:buChar char="●"/>
            </a:pPr>
            <a:r>
              <a:rPr lang="en-US" sz="1600" b="0" i="0" u="none" strike="noStrike" cap="none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Ingat bahwa korelasi mengukur seberapa kuat hubungan antara kedua variabel numerik.</a:t>
            </a:r>
            <a:endParaRPr sz="1600" b="0" i="0" u="none" strike="noStrike" cap="none">
              <a:solidFill>
                <a:srgbClr val="44444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600"/>
              <a:buFont typeface="Arial"/>
              <a:buChar char="●"/>
            </a:pPr>
            <a:r>
              <a:rPr lang="en-US" sz="1600" b="0" i="0" u="none" strike="noStrike" cap="none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Kita bisa menggunakan </a:t>
            </a:r>
            <a:r>
              <a:rPr lang="en-US" sz="1600" b="1" i="0" u="none" strike="noStrike" cap="none">
                <a:solidFill>
                  <a:srgbClr val="444444"/>
                </a:solidFill>
              </a:rPr>
              <a:t>metode</a:t>
            </a:r>
            <a:r>
              <a:rPr lang="en-US" sz="1600" b="1" i="1" u="none" strike="noStrike" cap="none">
                <a:solidFill>
                  <a:srgbClr val="444444"/>
                </a:solidFill>
              </a:rPr>
              <a:t> .corr</a:t>
            </a:r>
            <a:r>
              <a:rPr lang="en-US" sz="1600" b="0" i="0" u="none" strike="noStrike" cap="none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 dari Pandas DataFrame untuk membuat matriks ko</a:t>
            </a:r>
            <a:r>
              <a:rPr lang="en-US" sz="1600">
                <a:solidFill>
                  <a:srgbClr val="444444"/>
                </a:solidFill>
              </a:rPr>
              <a:t>efisien </a:t>
            </a:r>
            <a:r>
              <a:rPr lang="en-US" sz="1600" b="0" i="0" u="none" strike="noStrike" cap="none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korelasi antar pasangan fitur-fitur numerik</a:t>
            </a:r>
            <a:endParaRPr sz="1600" b="0" i="0" u="none" strike="noStrike" cap="none">
              <a:solidFill>
                <a:srgbClr val="44444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600"/>
              <a:buFont typeface="Arial"/>
              <a:buChar char="●"/>
            </a:pPr>
            <a:r>
              <a:rPr lang="en-US" sz="1600" b="0" i="0" u="none" strike="noStrike" cap="none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Untuk lebih jelas dalam mengetahui pasangan fitur mana yang memiliki koefisien korelasi yang kuat (mendekati 1 atau mendekati -1), kita bisa buat plot heatmap berikut</a:t>
            </a:r>
            <a:endParaRPr sz="1600" b="0" i="0" u="none" strike="noStrike" cap="none">
              <a:solidFill>
                <a:srgbClr val="44444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g1219590ac88_0_80"/>
          <p:cNvSpPr/>
          <p:nvPr/>
        </p:nvSpPr>
        <p:spPr>
          <a:xfrm>
            <a:off x="435900" y="1004525"/>
            <a:ext cx="2007900" cy="708000"/>
          </a:xfrm>
          <a:prstGeom prst="roundRect">
            <a:avLst>
              <a:gd name="adj" fmla="val 50000"/>
            </a:avLst>
          </a:prstGeom>
          <a:solidFill>
            <a:srgbClr val="FFE65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Correlation</a:t>
            </a:r>
            <a:endParaRPr sz="1800" b="1" i="0" u="none" strike="noStrike" cap="none">
              <a:solidFill>
                <a:srgbClr val="44444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3" name="Google Shape;323;g1219590ac88_0_8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09750" y="1200150"/>
            <a:ext cx="6177419" cy="184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g1219590ac88_0_8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510038" y="3254925"/>
            <a:ext cx="4576860" cy="3420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1219590ac88_0_88"/>
          <p:cNvSpPr/>
          <p:nvPr/>
        </p:nvSpPr>
        <p:spPr>
          <a:xfrm>
            <a:off x="435900" y="1004525"/>
            <a:ext cx="3912900" cy="708000"/>
          </a:xfrm>
          <a:prstGeom prst="roundRect">
            <a:avLst>
              <a:gd name="adj" fmla="val 50000"/>
            </a:avLst>
          </a:prstGeom>
          <a:solidFill>
            <a:srgbClr val="FFE65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EDA on Categorical Features</a:t>
            </a:r>
            <a:endParaRPr sz="1800" b="1" i="0" u="none" strike="noStrike" cap="none">
              <a:solidFill>
                <a:srgbClr val="44444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" name="Google Shape;330;g1219590ac88_0_88"/>
          <p:cNvSpPr/>
          <p:nvPr/>
        </p:nvSpPr>
        <p:spPr>
          <a:xfrm>
            <a:off x="435900" y="2005200"/>
            <a:ext cx="10797000" cy="368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600"/>
              <a:buFont typeface="Arial"/>
              <a:buChar char="●"/>
            </a:pPr>
            <a:r>
              <a:rPr lang="en-US" sz="1600" b="0" i="0" u="none" strike="noStrike" cap="none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Mari kita lihat contoh 5 baris pertama dari 14 fitur kategorik dari data</a:t>
            </a:r>
            <a:endParaRPr sz="1600" b="0" i="0" u="none" strike="noStrike" cap="none">
              <a:solidFill>
                <a:srgbClr val="44444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44444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44444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44444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44444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600"/>
              <a:buFont typeface="Arial"/>
              <a:buChar char="●"/>
            </a:pPr>
            <a:r>
              <a:rPr lang="en-US" sz="1600" b="0" i="0" u="none" strike="noStrike" cap="none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Beberapa eksplorasi yang bisa dilakukan untuk fitur kategorik:</a:t>
            </a:r>
            <a:endParaRPr sz="1600" b="0" i="0" u="none" strike="noStrike" cap="none">
              <a:solidFill>
                <a:srgbClr val="44444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600"/>
              <a:buFont typeface="Arial"/>
              <a:buChar char="○"/>
            </a:pPr>
            <a:r>
              <a:rPr lang="en-US" sz="1600" b="0" i="0" u="none" strike="noStrike" cap="none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Analisis univariat</a:t>
            </a:r>
            <a:endParaRPr sz="1600" b="0" i="0" u="none" strike="noStrike" cap="none">
              <a:solidFill>
                <a:srgbClr val="44444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600"/>
              <a:buFont typeface="Arial"/>
              <a:buChar char="○"/>
            </a:pPr>
            <a:r>
              <a:rPr lang="en-US" sz="1600" b="0" i="0" u="none" strike="noStrike" cap="none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Analisis multivariat</a:t>
            </a:r>
            <a:endParaRPr sz="1600" b="0" i="0" u="none" strike="noStrike" cap="none">
              <a:solidFill>
                <a:srgbClr val="44444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371600" marR="0" lvl="2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600"/>
              <a:buFont typeface="Arial"/>
              <a:buChar char="■"/>
            </a:pPr>
            <a:r>
              <a:rPr lang="en-US" sz="1600" b="0" i="0" u="none" strike="noStrike" cap="none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Two-way table</a:t>
            </a:r>
            <a:endParaRPr sz="1600" b="0" i="0" u="none" strike="noStrike" cap="none">
              <a:solidFill>
                <a:srgbClr val="44444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371600" marR="0" lvl="2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600"/>
              <a:buFont typeface="Arial"/>
              <a:buChar char="■"/>
            </a:pPr>
            <a:r>
              <a:rPr lang="en-US" sz="1600" b="0" i="0" u="none" strike="noStrike" cap="none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Bar plot</a:t>
            </a:r>
            <a:endParaRPr sz="1600" b="0" i="0" u="none" strike="noStrike" cap="none">
              <a:solidFill>
                <a:srgbClr val="44444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600"/>
              <a:buFont typeface="Arial"/>
              <a:buChar char="○"/>
            </a:pPr>
            <a:r>
              <a:rPr lang="en-US" sz="1600" b="0" i="0" u="none" strike="noStrike" cap="none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dan lainnya</a:t>
            </a:r>
            <a:endParaRPr sz="1600" b="0" i="0" u="none" strike="noStrike" cap="none">
              <a:solidFill>
                <a:srgbClr val="44444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1" name="Google Shape;331;g1219590ac88_0_8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2433975"/>
            <a:ext cx="12192000" cy="12203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1219590ac88_0_100"/>
          <p:cNvSpPr/>
          <p:nvPr/>
        </p:nvSpPr>
        <p:spPr>
          <a:xfrm>
            <a:off x="435900" y="2005200"/>
            <a:ext cx="6287400" cy="368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600"/>
              <a:buFont typeface="Arial"/>
              <a:buChar char="●"/>
            </a:pPr>
            <a:r>
              <a:rPr lang="en-US" sz="1600" b="0" i="0" u="none" strike="noStrike" cap="none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Dengan menggunakan </a:t>
            </a:r>
            <a:r>
              <a:rPr lang="en-US" sz="1600" b="1" i="0" u="none" strike="noStrike" cap="none">
                <a:solidFill>
                  <a:srgbClr val="444444"/>
                </a:solidFill>
              </a:rPr>
              <a:t>metode </a:t>
            </a:r>
            <a:r>
              <a:rPr lang="en-US" sz="1600" b="1" i="1" u="none" strike="noStrike" cap="none">
                <a:solidFill>
                  <a:srgbClr val="444444"/>
                </a:solidFill>
              </a:rPr>
              <a:t>.nunique</a:t>
            </a:r>
            <a:r>
              <a:rPr lang="en-US" sz="1600" b="0" i="0" u="none" strike="noStrike" cap="none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, kita peroleh jumlah nilai unik tiap fitur kategoris seperti gambar di samping</a:t>
            </a:r>
            <a:endParaRPr sz="1600" b="0" i="0" u="none" strike="noStrike" cap="none">
              <a:solidFill>
                <a:srgbClr val="44444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444444"/>
              </a:solidFill>
            </a:endParaRPr>
          </a:p>
          <a:p>
            <a:pPr marL="457200" marR="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600"/>
              <a:buFont typeface="Arial"/>
              <a:buChar char="●"/>
            </a:pPr>
            <a:r>
              <a:rPr lang="en-US" sz="1600" b="1" i="0" u="none" strike="noStrike" cap="none">
                <a:solidFill>
                  <a:srgbClr val="444444"/>
                </a:solidFill>
              </a:rPr>
              <a:t>Kebanyakan </a:t>
            </a:r>
            <a:r>
              <a:rPr lang="en-US" sz="1600" b="0" i="0" u="none" strike="noStrike" cap="none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dari fitur kategoris pada data hanya memiliki </a:t>
            </a:r>
            <a:r>
              <a:rPr lang="en-US" sz="1600" b="1" i="0" u="none" strike="noStrike" cap="none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2 nilai unik</a:t>
            </a:r>
            <a:r>
              <a:rPr lang="en-US" sz="1600" b="0" i="0" u="none" strike="noStrike" cap="none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 saja</a:t>
            </a:r>
            <a:endParaRPr sz="1600" b="0" i="0" u="none" strike="noStrike" cap="none">
              <a:solidFill>
                <a:srgbClr val="44444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444444"/>
              </a:solidFill>
            </a:endParaRPr>
          </a:p>
          <a:p>
            <a:pPr marL="457200" marR="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600"/>
              <a:buFont typeface="Arial"/>
              <a:buChar char="●"/>
            </a:pPr>
            <a:r>
              <a:rPr lang="en-US" sz="1600">
                <a:solidFill>
                  <a:srgbClr val="444444"/>
                </a:solidFill>
              </a:rPr>
              <a:t>Namun, fitur </a:t>
            </a:r>
            <a:r>
              <a:rPr lang="en-US" sz="1600" b="1" i="1" u="none" strike="noStrike" cap="none">
                <a:solidFill>
                  <a:srgbClr val="444444"/>
                </a:solidFill>
              </a:rPr>
              <a:t>AgeCategory</a:t>
            </a:r>
            <a:r>
              <a:rPr lang="en-US" sz="1600" b="1" i="0" u="none" strike="noStrike" cap="none">
                <a:solidFill>
                  <a:srgbClr val="444444"/>
                </a:solidFill>
              </a:rPr>
              <a:t> </a:t>
            </a:r>
            <a:r>
              <a:rPr lang="en-US" sz="1600" b="0" i="0" u="none" strike="noStrike" cap="none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memiliki jumlah nilai unik yang paling banyak, yaitu </a:t>
            </a:r>
            <a:r>
              <a:rPr lang="en-US" sz="1600" b="1" i="0" u="none" strike="noStrike" cap="none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13 nilai unik</a:t>
            </a:r>
            <a:endParaRPr sz="1600" b="0" i="0" u="none" strike="noStrike" cap="none">
              <a:solidFill>
                <a:srgbClr val="44444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" name="Google Shape;337;g1219590ac88_0_100"/>
          <p:cNvSpPr/>
          <p:nvPr/>
        </p:nvSpPr>
        <p:spPr>
          <a:xfrm>
            <a:off x="435900" y="1004525"/>
            <a:ext cx="3387300" cy="708000"/>
          </a:xfrm>
          <a:prstGeom prst="roundRect">
            <a:avLst>
              <a:gd name="adj" fmla="val 50000"/>
            </a:avLst>
          </a:prstGeom>
          <a:solidFill>
            <a:srgbClr val="FFE65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Number of Unique Values</a:t>
            </a:r>
            <a:endParaRPr sz="1800" b="1" i="0" u="none" strike="noStrike" cap="none">
              <a:solidFill>
                <a:srgbClr val="44444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8" name="Google Shape;338;g1219590ac88_0_10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047850" y="1712525"/>
            <a:ext cx="3302000" cy="413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1219590ac88_0_120"/>
          <p:cNvSpPr txBox="1"/>
          <p:nvPr/>
        </p:nvSpPr>
        <p:spPr>
          <a:xfrm>
            <a:off x="1465939" y="2730002"/>
            <a:ext cx="92601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698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Coba cari tahu </a:t>
            </a:r>
            <a:r>
              <a:rPr lang="en-US" sz="28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nilai unik</a:t>
            </a:r>
            <a:r>
              <a:rPr lang="en-US" sz="28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 dan </a:t>
            </a:r>
            <a:r>
              <a:rPr lang="en-US" sz="28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jumlah masing-masing</a:t>
            </a:r>
            <a:r>
              <a:rPr lang="en-US" sz="28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 untuk setiap fitur kategoris tersebut!</a:t>
            </a:r>
            <a:endParaRPr sz="2800" b="0" i="0" u="none" strike="noStrike" cap="non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" name="Google Shape;344;g1219590ac88_0_120"/>
          <p:cNvSpPr/>
          <p:nvPr/>
        </p:nvSpPr>
        <p:spPr>
          <a:xfrm>
            <a:off x="5418767" y="3684294"/>
            <a:ext cx="1353900" cy="76200"/>
          </a:xfrm>
          <a:prstGeom prst="rect">
            <a:avLst/>
          </a:prstGeom>
          <a:solidFill>
            <a:srgbClr val="FFE65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1219590ac88_0_126"/>
          <p:cNvSpPr/>
          <p:nvPr/>
        </p:nvSpPr>
        <p:spPr>
          <a:xfrm>
            <a:off x="435900" y="2005200"/>
            <a:ext cx="11033400" cy="368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600"/>
              <a:buFont typeface="Arial"/>
              <a:buChar char="●"/>
            </a:pPr>
            <a:r>
              <a:rPr lang="en-US" sz="1600">
                <a:solidFill>
                  <a:srgbClr val="444444"/>
                </a:solidFill>
              </a:rPr>
              <a:t>Kesimpulan a</a:t>
            </a:r>
            <a:r>
              <a:rPr lang="en-US" sz="1600" b="0" i="0" u="none" strike="noStrike" cap="none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pa yang bisa diambil dari visualisasi </a:t>
            </a:r>
            <a:r>
              <a:rPr lang="en-US" sz="1600" b="0" i="1" u="none" strike="noStrike" cap="none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AgeCategory</a:t>
            </a:r>
            <a:r>
              <a:rPr lang="en-US" sz="1600" b="0" i="0" u="none" strike="noStrike" cap="none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 di bawah ini?</a:t>
            </a:r>
            <a:endParaRPr sz="1600" b="0" i="0" u="none" strike="noStrike" cap="none">
              <a:solidFill>
                <a:srgbClr val="44444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" name="Google Shape;350;g1219590ac88_0_126"/>
          <p:cNvSpPr/>
          <p:nvPr/>
        </p:nvSpPr>
        <p:spPr>
          <a:xfrm>
            <a:off x="435900" y="1004525"/>
            <a:ext cx="3387300" cy="708000"/>
          </a:xfrm>
          <a:prstGeom prst="roundRect">
            <a:avLst>
              <a:gd name="adj" fmla="val 50000"/>
            </a:avLst>
          </a:prstGeom>
          <a:solidFill>
            <a:srgbClr val="FFE65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Age Category Visualization</a:t>
            </a:r>
            <a:endParaRPr sz="1800" b="1" i="0" u="none" strike="noStrike" cap="none">
              <a:solidFill>
                <a:srgbClr val="44444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1" name="Google Shape;351;g1219590ac88_0_1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832750" y="2370525"/>
            <a:ext cx="8526501" cy="388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1219590ac88_0_133"/>
          <p:cNvSpPr/>
          <p:nvPr/>
        </p:nvSpPr>
        <p:spPr>
          <a:xfrm>
            <a:off x="435900" y="1004525"/>
            <a:ext cx="4320000" cy="708000"/>
          </a:xfrm>
          <a:prstGeom prst="roundRect">
            <a:avLst>
              <a:gd name="adj" fmla="val 50000"/>
            </a:avLst>
          </a:prstGeom>
          <a:solidFill>
            <a:srgbClr val="FFE65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Age Category Visualization - Code</a:t>
            </a:r>
            <a:endParaRPr sz="1800" b="1" i="0" u="none" strike="noStrike" cap="none">
              <a:solidFill>
                <a:srgbClr val="44444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7" name="Google Shape;357;g1219590ac88_0_133"/>
          <p:cNvPicPr preferRelativeResize="0"/>
          <p:nvPr/>
        </p:nvPicPr>
        <p:blipFill rotWithShape="1">
          <a:blip r:embed="rId4">
            <a:alphaModFix/>
          </a:blip>
          <a:srcRect r="37401"/>
          <a:stretch/>
        </p:blipFill>
        <p:spPr>
          <a:xfrm>
            <a:off x="652625" y="1833413"/>
            <a:ext cx="9574451" cy="3363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1219590ac88_0_145"/>
          <p:cNvSpPr/>
          <p:nvPr/>
        </p:nvSpPr>
        <p:spPr>
          <a:xfrm>
            <a:off x="435900" y="2005200"/>
            <a:ext cx="11033400" cy="368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600"/>
              <a:buFont typeface="Arial"/>
              <a:buChar char="●"/>
            </a:pPr>
            <a:r>
              <a:rPr lang="en-US" sz="1600" b="0" i="0" u="none" strike="noStrike" cap="none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Sekarang, giliran kamu untuk membuat visualisasi dari fitur-fitur kategoris lainnya.</a:t>
            </a:r>
            <a:endParaRPr sz="1600" b="0" i="0" u="none" strike="noStrike" cap="none">
              <a:solidFill>
                <a:srgbClr val="44444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600"/>
              <a:buFont typeface="Arial"/>
              <a:buChar char="●"/>
            </a:pPr>
            <a:r>
              <a:rPr lang="en-US" sz="1600" b="0" i="0" u="none" strike="noStrike" cap="none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Kamu bisa membuat sebuah </a:t>
            </a:r>
            <a:r>
              <a:rPr lang="en-US" sz="1600" b="1" i="0" u="none" strike="noStrike" cap="none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function</a:t>
            </a:r>
            <a:r>
              <a:rPr lang="en-US" sz="1600" b="0" i="0" u="none" strike="noStrike" cap="none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 yang bisa secara otomatis membuat visualisasi yang serupa dengan plot sebelumnya</a:t>
            </a:r>
            <a:endParaRPr sz="1600" b="0" i="0" u="none" strike="noStrike" cap="none">
              <a:solidFill>
                <a:srgbClr val="44444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" name="Google Shape;363;g1219590ac88_0_145"/>
          <p:cNvSpPr/>
          <p:nvPr/>
        </p:nvSpPr>
        <p:spPr>
          <a:xfrm>
            <a:off x="435900" y="1004525"/>
            <a:ext cx="3387300" cy="708000"/>
          </a:xfrm>
          <a:prstGeom prst="roundRect">
            <a:avLst>
              <a:gd name="adj" fmla="val 50000"/>
            </a:avLst>
          </a:prstGeom>
          <a:solidFill>
            <a:srgbClr val="FFE65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Other Visualizations</a:t>
            </a:r>
            <a:endParaRPr sz="1800" b="1" i="0" u="none" strike="noStrike" cap="none">
              <a:solidFill>
                <a:srgbClr val="44444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4" name="Google Shape;364;g1219590ac88_0_14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3292350"/>
            <a:ext cx="6158902" cy="2803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g1219590ac88_0_14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158900" y="3292350"/>
            <a:ext cx="6033099" cy="27463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g119e939472f_0_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951125" y="2111600"/>
            <a:ext cx="3240876" cy="4695351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g119e939472f_0_0"/>
          <p:cNvSpPr/>
          <p:nvPr/>
        </p:nvSpPr>
        <p:spPr>
          <a:xfrm>
            <a:off x="526075" y="1345175"/>
            <a:ext cx="2383380" cy="708000"/>
          </a:xfrm>
          <a:prstGeom prst="roundRect">
            <a:avLst>
              <a:gd name="adj" fmla="val 50000"/>
            </a:avLst>
          </a:prstGeom>
          <a:solidFill>
            <a:srgbClr val="FFE65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1800" b="1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Outline Part 1 </a:t>
            </a:r>
            <a:endParaRPr sz="1800" b="1" i="0" u="none" strike="noStrike" cap="non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g119e939472f_0_0"/>
          <p:cNvSpPr txBox="1"/>
          <p:nvPr/>
        </p:nvSpPr>
        <p:spPr>
          <a:xfrm>
            <a:off x="395449" y="2437850"/>
            <a:ext cx="5886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100" b="0" i="0" u="none" strike="noStrike" cap="none">
              <a:solidFill>
                <a:srgbClr val="3F3F3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1" name="Google Shape;111;g119e939472f_0_0"/>
          <p:cNvSpPr txBox="1"/>
          <p:nvPr/>
        </p:nvSpPr>
        <p:spPr>
          <a:xfrm>
            <a:off x="526075" y="2422425"/>
            <a:ext cx="6789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1800" b="0" i="0" u="none" strike="noStrike" cap="none">
              <a:solidFill>
                <a:srgbClr val="3F3F3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2" name="Google Shape;112;g119e939472f_0_0"/>
          <p:cNvSpPr txBox="1"/>
          <p:nvPr/>
        </p:nvSpPr>
        <p:spPr>
          <a:xfrm>
            <a:off x="526075" y="2422425"/>
            <a:ext cx="6996900" cy="7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Char char="●"/>
            </a:pPr>
            <a:r>
              <a:rPr lang="en-US" sz="18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Load &amp; Explore Data</a:t>
            </a:r>
            <a:endParaRPr sz="1800" b="0" i="0" u="none" strike="noStrike" cap="non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Char char="●"/>
            </a:pPr>
            <a:r>
              <a:rPr lang="en-US" sz="18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Data Analysis</a:t>
            </a:r>
            <a:endParaRPr sz="1800" b="0" i="0" u="none" strike="noStrike" cap="non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1219590ac88_0_153"/>
          <p:cNvSpPr/>
          <p:nvPr/>
        </p:nvSpPr>
        <p:spPr>
          <a:xfrm>
            <a:off x="435900" y="2005200"/>
            <a:ext cx="10967700" cy="34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800"/>
              <a:buFont typeface="Arial"/>
              <a:buChar char="●"/>
            </a:pPr>
            <a:r>
              <a:rPr lang="en-US" sz="1800" b="0" i="0" u="none" strike="noStrike" cap="none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Kamu bisa melanjutkan eksplorasi sejauh yang kamu mau</a:t>
            </a:r>
            <a:endParaRPr sz="1800" b="0" i="0" u="none" strike="noStrike" cap="none">
              <a:solidFill>
                <a:srgbClr val="44444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800"/>
              <a:buFont typeface="Arial"/>
              <a:buChar char="●"/>
            </a:pPr>
            <a:r>
              <a:rPr lang="en-US" sz="1800" b="0" i="0" u="none" strike="noStrike" cap="none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Eksplorasi yang dilakukan hanya </a:t>
            </a:r>
            <a:r>
              <a:rPr lang="en-US" sz="1800" b="1" i="0" u="none" strike="noStrike" cap="none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terbatas pada kreativitas</a:t>
            </a:r>
            <a:r>
              <a:rPr lang="en-US" sz="1800" b="0" i="0" u="none" strike="noStrike" cap="none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 yang kamu punya</a:t>
            </a:r>
            <a:endParaRPr sz="1800" b="0" i="0" u="none" strike="noStrike" cap="none">
              <a:solidFill>
                <a:srgbClr val="44444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800"/>
              <a:buFont typeface="Arial"/>
              <a:buChar char="●"/>
            </a:pPr>
            <a:r>
              <a:rPr lang="en-US" sz="1800" b="0" i="0" u="none" strike="noStrike" cap="none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Ingat bahwa proses </a:t>
            </a:r>
            <a:r>
              <a:rPr lang="en-US" sz="1800" b="1" i="1" u="none" strike="noStrike" cap="none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data understanding</a:t>
            </a:r>
            <a:r>
              <a:rPr lang="en-US" sz="1800" b="0" i="0" u="none" strike="noStrike" cap="none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 memakan sekitar </a:t>
            </a:r>
            <a:r>
              <a:rPr lang="en-US" sz="1800" b="1" i="0" u="none" strike="noStrike" cap="none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80%</a:t>
            </a:r>
            <a:r>
              <a:rPr lang="en-US" sz="1800" b="0" i="0" u="none" strike="noStrike" cap="none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 dari total waktu yang akan kamu habiskan untuk membuat sebuah model </a:t>
            </a:r>
            <a:r>
              <a:rPr lang="en-US" sz="1800" b="0" i="1" u="none" strike="noStrike" cap="none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machine learning</a:t>
            </a:r>
            <a:endParaRPr sz="1800" b="0" i="0" u="none" strike="noStrike" cap="none">
              <a:solidFill>
                <a:srgbClr val="44444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800"/>
              <a:buFont typeface="Arial"/>
              <a:buChar char="●"/>
            </a:pPr>
            <a:r>
              <a:rPr lang="en-US" sz="1800" b="0" i="0" u="none" strike="noStrike" cap="none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Selanjutnya, kita akan menyiapkan data untuk digunakan dalam pelatihan model pada sesi berikutnya</a:t>
            </a:r>
            <a:endParaRPr sz="1800" b="0" i="0" u="none" strike="noStrike" cap="none">
              <a:solidFill>
                <a:srgbClr val="44444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1" name="Google Shape;371;g1219590ac88_0_153"/>
          <p:cNvSpPr/>
          <p:nvPr/>
        </p:nvSpPr>
        <p:spPr>
          <a:xfrm>
            <a:off x="435900" y="1004525"/>
            <a:ext cx="2007900" cy="708000"/>
          </a:xfrm>
          <a:prstGeom prst="roundRect">
            <a:avLst>
              <a:gd name="adj" fmla="val 50000"/>
            </a:avLst>
          </a:prstGeom>
          <a:solidFill>
            <a:srgbClr val="FFE65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What’s Next?</a:t>
            </a:r>
            <a:endParaRPr sz="1800" b="1" i="0" u="none" strike="noStrike" cap="none">
              <a:solidFill>
                <a:srgbClr val="444444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522;g11e3b713b52_1_267">
            <a:extLst>
              <a:ext uri="{FF2B5EF4-FFF2-40B4-BE49-F238E27FC236}">
                <a16:creationId xmlns:a16="http://schemas.microsoft.com/office/drawing/2014/main" id="{330024F3-3314-4FFE-B8C3-5C14AC575B41}"/>
              </a:ext>
            </a:extLst>
          </p:cNvPr>
          <p:cNvSpPr txBox="1"/>
          <p:nvPr/>
        </p:nvSpPr>
        <p:spPr>
          <a:xfrm>
            <a:off x="662801" y="1767777"/>
            <a:ext cx="7392138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800" b="0" i="0" u="none" strike="noStrike" cap="none" dirty="0">
                <a:solidFill>
                  <a:srgbClr val="3F3F3F"/>
                </a:solidFill>
                <a:latin typeface="Dosis SemiBold"/>
                <a:ea typeface="Dosis SemiBold"/>
                <a:cs typeface="Dosis SemiBold"/>
                <a:sym typeface="Dosis SemiBold"/>
              </a:rPr>
              <a:t>Thank you for your attention!</a:t>
            </a:r>
            <a:endParaRPr sz="4800" b="0" i="0" u="none" strike="noStrike" cap="none" dirty="0">
              <a:solidFill>
                <a:srgbClr val="3F3F3F"/>
              </a:solidFill>
              <a:latin typeface="Dosis" pitchFamily="2" charset="0"/>
              <a:ea typeface="Dosis SemiBold"/>
              <a:cs typeface="Dosis SemiBold"/>
              <a:sym typeface="Dosis SemiBold"/>
            </a:endParaRPr>
          </a:p>
        </p:txBody>
      </p:sp>
      <p:sp>
        <p:nvSpPr>
          <p:cNvPr id="5" name="Google Shape;523;g11e3b713b52_1_267">
            <a:extLst>
              <a:ext uri="{FF2B5EF4-FFF2-40B4-BE49-F238E27FC236}">
                <a16:creationId xmlns:a16="http://schemas.microsoft.com/office/drawing/2014/main" id="{51BA9195-453A-45E8-A35E-258AFC8084BE}"/>
              </a:ext>
            </a:extLst>
          </p:cNvPr>
          <p:cNvSpPr/>
          <p:nvPr/>
        </p:nvSpPr>
        <p:spPr>
          <a:xfrm>
            <a:off x="815945" y="2598733"/>
            <a:ext cx="1353900" cy="76200"/>
          </a:xfrm>
          <a:prstGeom prst="rect">
            <a:avLst/>
          </a:prstGeom>
          <a:solidFill>
            <a:srgbClr val="FFE65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516;g11f52dcf8b6_0_169">
            <a:extLst>
              <a:ext uri="{FF2B5EF4-FFF2-40B4-BE49-F238E27FC236}">
                <a16:creationId xmlns:a16="http://schemas.microsoft.com/office/drawing/2014/main" id="{46723879-29DA-4365-92C8-DDAD7833EE4C}"/>
              </a:ext>
            </a:extLst>
          </p:cNvPr>
          <p:cNvSpPr txBox="1"/>
          <p:nvPr/>
        </p:nvSpPr>
        <p:spPr>
          <a:xfrm>
            <a:off x="815945" y="2949026"/>
            <a:ext cx="5886000" cy="4708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000" b="1" i="0" u="none" strike="noStrike" cap="none" dirty="0">
                <a:solidFill>
                  <a:srgbClr val="3F3F3F"/>
                </a:solidFill>
                <a:latin typeface="Dosis" pitchFamily="2" charset="0"/>
                <a:ea typeface="Lato"/>
                <a:cs typeface="Lato"/>
                <a:sym typeface="Lato"/>
              </a:rPr>
              <a:t>Attendance Form </a:t>
            </a:r>
            <a:r>
              <a:rPr lang="en-US" sz="2000" b="1" i="0" u="none" strike="noStrike" cap="none" dirty="0" err="1">
                <a:solidFill>
                  <a:srgbClr val="3F3F3F"/>
                </a:solidFill>
                <a:latin typeface="Dosis" pitchFamily="2" charset="0"/>
                <a:ea typeface="Lato"/>
                <a:cs typeface="Lato"/>
                <a:sym typeface="Lato"/>
              </a:rPr>
              <a:t>Ruangguru</a:t>
            </a:r>
            <a:r>
              <a:rPr lang="en-US" sz="2000" b="1" i="0" u="none" strike="noStrike" cap="none" dirty="0">
                <a:solidFill>
                  <a:srgbClr val="3F3F3F"/>
                </a:solidFill>
                <a:latin typeface="Dosis" pitchFamily="2" charset="0"/>
                <a:ea typeface="Lato"/>
                <a:cs typeface="Lato"/>
                <a:sym typeface="Lato"/>
              </a:rPr>
              <a:t> CAMP: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000" u="sng" dirty="0">
                <a:solidFill>
                  <a:srgbClr val="3F3F3F"/>
                </a:solidFill>
                <a:latin typeface="Dosis" pitchFamily="2" charset="0"/>
                <a:ea typeface="Lato"/>
                <a:cs typeface="Lato"/>
                <a:sym typeface="Lato"/>
                <a:hlinkClick r:id="rId4"/>
              </a:rPr>
              <a:t>https://bit.ly/AbsensiAPart1-Senin</a:t>
            </a:r>
            <a:endParaRPr lang="en-US" sz="2000" u="sng" dirty="0">
              <a:solidFill>
                <a:srgbClr val="3F3F3F"/>
              </a:solidFill>
              <a:latin typeface="Dosis" pitchFamily="2" charset="0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lang="en-US" sz="2000" u="sng" dirty="0">
              <a:solidFill>
                <a:srgbClr val="3F3F3F"/>
              </a:solidFill>
              <a:latin typeface="Dosis" pitchFamily="2" charset="0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000" u="sng" dirty="0">
                <a:solidFill>
                  <a:srgbClr val="3F3F3F"/>
                </a:solidFill>
                <a:latin typeface="Dosis" pitchFamily="2" charset="0"/>
                <a:ea typeface="Lato"/>
                <a:cs typeface="Lato"/>
                <a:sym typeface="Lato"/>
                <a:hlinkClick r:id="rId5"/>
              </a:rPr>
              <a:t>https://bit.ly/AbsensiBPart1-Senin</a:t>
            </a:r>
            <a:endParaRPr lang="en-US" sz="2000" u="sng" dirty="0">
              <a:solidFill>
                <a:srgbClr val="3F3F3F"/>
              </a:solidFill>
              <a:latin typeface="Dosis" pitchFamily="2" charset="0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lang="en-US" sz="2000" b="1" dirty="0">
              <a:solidFill>
                <a:srgbClr val="3F3F3F"/>
              </a:solidFill>
              <a:latin typeface="Dosis" pitchFamily="2" charset="0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000" b="1" i="0" u="none" strike="noStrike" cap="none" dirty="0">
                <a:solidFill>
                  <a:srgbClr val="3F3F3F"/>
                </a:solidFill>
                <a:latin typeface="Dosis" pitchFamily="2" charset="0"/>
                <a:ea typeface="Lato"/>
                <a:cs typeface="Lato"/>
                <a:sym typeface="Lato"/>
              </a:rPr>
              <a:t>Feedback Form Instructor </a:t>
            </a:r>
            <a:r>
              <a:rPr lang="en-US" sz="2000" b="1" i="0" u="none" strike="noStrike" cap="none" dirty="0" err="1">
                <a:solidFill>
                  <a:srgbClr val="3F3F3F"/>
                </a:solidFill>
                <a:latin typeface="Dosis" pitchFamily="2" charset="0"/>
                <a:ea typeface="Lato"/>
                <a:cs typeface="Lato"/>
                <a:sym typeface="Lato"/>
              </a:rPr>
              <a:t>Ruangguru</a:t>
            </a:r>
            <a:r>
              <a:rPr lang="en-US" sz="2000" b="1" i="0" u="none" strike="noStrike" cap="none" dirty="0">
                <a:solidFill>
                  <a:srgbClr val="3F3F3F"/>
                </a:solidFill>
                <a:latin typeface="Dosis" pitchFamily="2" charset="0"/>
                <a:ea typeface="Lato"/>
                <a:cs typeface="Lato"/>
                <a:sym typeface="Lato"/>
              </a:rPr>
              <a:t>:</a:t>
            </a:r>
          </a:p>
          <a:p>
            <a:pPr>
              <a:buSzPts val="2800"/>
            </a:pPr>
            <a:r>
              <a:rPr lang="en-US" sz="2000" i="0" u="sng" strike="noStrike" cap="none" dirty="0">
                <a:solidFill>
                  <a:srgbClr val="3F3F3F"/>
                </a:solidFill>
                <a:latin typeface="Dosis" pitchFamily="2" charset="0"/>
                <a:ea typeface="Lato"/>
                <a:cs typeface="Lato"/>
                <a:sym typeface="Lato"/>
                <a:hlinkClick r:id="rId6"/>
              </a:rPr>
              <a:t>https://f.ruangguru.com</a:t>
            </a:r>
            <a:endParaRPr lang="en-US" sz="2000" i="0" u="sng" strike="noStrike" cap="none" dirty="0">
              <a:solidFill>
                <a:srgbClr val="3F3F3F"/>
              </a:solidFill>
              <a:latin typeface="Dosis" pitchFamily="2" charset="0"/>
              <a:ea typeface="Lato"/>
              <a:cs typeface="Lato"/>
              <a:sym typeface="Lato"/>
            </a:endParaRPr>
          </a:p>
          <a:p>
            <a:pPr>
              <a:buSzPts val="2800"/>
            </a:pPr>
            <a:endParaRPr lang="en-US" sz="2000" i="0" u="sng" strike="noStrike" cap="none" dirty="0">
              <a:solidFill>
                <a:srgbClr val="3F3F3F"/>
              </a:solidFill>
              <a:latin typeface="Dosis" pitchFamily="2" charset="0"/>
              <a:ea typeface="Lato"/>
              <a:cs typeface="Lato"/>
              <a:sym typeface="Lato"/>
            </a:endParaRPr>
          </a:p>
          <a:p>
            <a:pPr>
              <a:buSzPts val="2800"/>
            </a:pPr>
            <a:r>
              <a:rPr lang="en-US" sz="2000" b="1" i="0" u="sng" strike="noStrike" cap="none" dirty="0">
                <a:solidFill>
                  <a:srgbClr val="3F3F3F"/>
                </a:solidFill>
                <a:latin typeface="Dosis" pitchFamily="2" charset="0"/>
                <a:ea typeface="Lato"/>
                <a:cs typeface="Lato"/>
                <a:sym typeface="Lato"/>
              </a:rPr>
              <a:t>Yuk </a:t>
            </a:r>
            <a:r>
              <a:rPr lang="en-US" sz="2000" b="1" i="0" u="sng" strike="noStrike" cap="none" dirty="0" err="1">
                <a:solidFill>
                  <a:srgbClr val="3F3F3F"/>
                </a:solidFill>
                <a:latin typeface="Dosis" pitchFamily="2" charset="0"/>
                <a:ea typeface="Lato"/>
                <a:cs typeface="Lato"/>
                <a:sym typeface="Lato"/>
              </a:rPr>
              <a:t>isi</a:t>
            </a:r>
            <a:r>
              <a:rPr lang="en-US" sz="2000" b="1" i="0" u="sng" strike="noStrike" cap="none" dirty="0">
                <a:solidFill>
                  <a:srgbClr val="3F3F3F"/>
                </a:solidFill>
                <a:latin typeface="Dosis" pitchFamily="2" charset="0"/>
                <a:ea typeface="Lato"/>
                <a:cs typeface="Lato"/>
                <a:sym typeface="Lato"/>
              </a:rPr>
              <a:t> feedback form </a:t>
            </a:r>
            <a:r>
              <a:rPr lang="en-US" sz="2000" b="1" i="0" u="sng" strike="noStrike" cap="none" dirty="0" err="1">
                <a:solidFill>
                  <a:srgbClr val="3F3F3F"/>
                </a:solidFill>
                <a:latin typeface="Dosis" pitchFamily="2" charset="0"/>
                <a:ea typeface="Lato"/>
                <a:cs typeface="Lato"/>
                <a:sym typeface="Lato"/>
              </a:rPr>
              <a:t>Ruangguru</a:t>
            </a:r>
            <a:r>
              <a:rPr lang="en-US" sz="2000" b="1" i="0" u="sng" strike="noStrike" cap="none" dirty="0">
                <a:solidFill>
                  <a:srgbClr val="3F3F3F"/>
                </a:solidFill>
                <a:latin typeface="Dosis" pitchFamily="2" charset="0"/>
                <a:ea typeface="Lato"/>
                <a:cs typeface="Lato"/>
                <a:sym typeface="Lato"/>
              </a:rPr>
              <a:t> CAMP</a:t>
            </a:r>
            <a:r>
              <a:rPr lang="en-US" sz="2000" i="0" u="sng" strike="noStrike" cap="none" dirty="0">
                <a:solidFill>
                  <a:srgbClr val="3F3F3F"/>
                </a:solidFill>
                <a:latin typeface="Dosis" pitchFamily="2" charset="0"/>
                <a:ea typeface="Lato"/>
                <a:cs typeface="Lato"/>
                <a:sym typeface="Lato"/>
              </a:rPr>
              <a:t>: </a:t>
            </a:r>
            <a:r>
              <a:rPr lang="en-US" sz="2000" i="0" u="sng" strike="noStrike" cap="none" dirty="0">
                <a:solidFill>
                  <a:srgbClr val="3F3F3F"/>
                </a:solidFill>
                <a:latin typeface="Dosis" pitchFamily="2" charset="0"/>
                <a:ea typeface="Lato"/>
                <a:cs typeface="Lato"/>
                <a:sym typeface="Lato"/>
                <a:hlinkClick r:id="rId7"/>
              </a:rPr>
              <a:t>https://www.surveymonkey.com/r/NPS-CAMP-APR</a:t>
            </a:r>
            <a:endParaRPr lang="en-US" sz="2000" i="0" u="sng" strike="noStrike" cap="none" dirty="0">
              <a:solidFill>
                <a:srgbClr val="3F3F3F"/>
              </a:solidFill>
              <a:latin typeface="Dosis" pitchFamily="2" charset="0"/>
              <a:ea typeface="Lato"/>
              <a:cs typeface="Lato"/>
              <a:sym typeface="Lato"/>
            </a:endParaRPr>
          </a:p>
          <a:p>
            <a:pPr>
              <a:buSzPts val="2800"/>
            </a:pPr>
            <a:endParaRPr lang="en-US" sz="2000" i="0" u="sng" strike="noStrike" cap="none" dirty="0">
              <a:solidFill>
                <a:srgbClr val="3F3F3F"/>
              </a:solidFill>
              <a:latin typeface="Dosis" pitchFamily="2" charset="0"/>
              <a:ea typeface="Lato"/>
              <a:cs typeface="Lato"/>
              <a:sym typeface="Lato"/>
            </a:endParaRPr>
          </a:p>
          <a:p>
            <a:pPr>
              <a:buSzPts val="2800"/>
            </a:pPr>
            <a:endParaRPr lang="en-US" sz="2000" i="0" u="sng" strike="noStrike" cap="none" dirty="0">
              <a:solidFill>
                <a:srgbClr val="3F3F3F"/>
              </a:solidFill>
              <a:latin typeface="Dosis" pitchFamily="2" charset="0"/>
              <a:ea typeface="Lato"/>
              <a:cs typeface="Lato"/>
              <a:sym typeface="Lato"/>
            </a:endParaRPr>
          </a:p>
          <a:p>
            <a:pPr>
              <a:buSzPts val="2800"/>
            </a:pPr>
            <a:endParaRPr lang="en-US" sz="2000" i="0" u="sng" strike="noStrike" cap="none" dirty="0">
              <a:solidFill>
                <a:srgbClr val="3F3F3F"/>
              </a:solidFill>
              <a:latin typeface="Dosis" pitchFamily="2" charset="0"/>
              <a:ea typeface="Lato"/>
              <a:cs typeface="Lato"/>
              <a:sym typeface="Lato"/>
            </a:endParaRPr>
          </a:p>
          <a:p>
            <a:pPr>
              <a:buSzPts val="2800"/>
            </a:pPr>
            <a:endParaRPr lang="en-US" sz="2000" i="0" u="sng" strike="noStrike" cap="none" dirty="0">
              <a:solidFill>
                <a:srgbClr val="3F3F3F"/>
              </a:solidFill>
              <a:latin typeface="Dosis" pitchFamily="2" charset="0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000" b="1" i="0" u="none" strike="noStrike" cap="none" dirty="0">
              <a:solidFill>
                <a:srgbClr val="3F3F3F"/>
              </a:solidFill>
              <a:latin typeface="Dosis" pitchFamily="2" charset="0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"/>
          <p:cNvSpPr txBox="1"/>
          <p:nvPr/>
        </p:nvSpPr>
        <p:spPr>
          <a:xfrm>
            <a:off x="5179275" y="6058675"/>
            <a:ext cx="6850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Tuesday, 19 April</a:t>
            </a:r>
            <a:r>
              <a:rPr lang="en-US" sz="17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2022</a:t>
            </a:r>
            <a:endParaRPr sz="17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" name="Google Shape;84;p1">
            <a:extLst>
              <a:ext uri="{FF2B5EF4-FFF2-40B4-BE49-F238E27FC236}">
                <a16:creationId xmlns:a16="http://schemas.microsoft.com/office/drawing/2014/main" id="{D5301D60-412B-40AE-805A-A3841B9FE87B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787731" y="230240"/>
            <a:ext cx="1162300" cy="64902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104;p2">
            <a:extLst>
              <a:ext uri="{FF2B5EF4-FFF2-40B4-BE49-F238E27FC236}">
                <a16:creationId xmlns:a16="http://schemas.microsoft.com/office/drawing/2014/main" id="{A94F5E81-FCD1-450A-ACB9-C85C2D4A2A9C}"/>
              </a:ext>
            </a:extLst>
          </p:cNvPr>
          <p:cNvSpPr/>
          <p:nvPr/>
        </p:nvSpPr>
        <p:spPr>
          <a:xfrm>
            <a:off x="159766" y="4725638"/>
            <a:ext cx="7004863" cy="523181"/>
          </a:xfrm>
          <a:prstGeom prst="roundRect">
            <a:avLst>
              <a:gd name="adj" fmla="val 50000"/>
            </a:avLst>
          </a:prstGeom>
          <a:solidFill>
            <a:srgbClr val="FFE65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endParaRPr lang="en-US" sz="2800" b="1" dirty="0">
              <a:solidFill>
                <a:srgbClr val="434343"/>
              </a:solidFill>
              <a:latin typeface="Dosis" pitchFamily="2" charset="0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800" b="1" dirty="0">
                <a:solidFill>
                  <a:srgbClr val="434343"/>
                </a:solidFill>
                <a:latin typeface="Dosis" pitchFamily="2" charset="0"/>
              </a:rPr>
              <a:t>Introduction to Data Analytics for Business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endParaRPr lang="en-US" sz="2800" b="1" dirty="0">
              <a:solidFill>
                <a:srgbClr val="434343"/>
              </a:solidFill>
              <a:latin typeface="Dosis" pitchFamily="2" charset="0"/>
            </a:endParaRPr>
          </a:p>
        </p:txBody>
      </p:sp>
      <p:sp>
        <p:nvSpPr>
          <p:cNvPr id="9" name="Google Shape;84;p1">
            <a:extLst>
              <a:ext uri="{FF2B5EF4-FFF2-40B4-BE49-F238E27FC236}">
                <a16:creationId xmlns:a16="http://schemas.microsoft.com/office/drawing/2014/main" id="{9D859FB3-B436-42A2-9F2F-BBFEF672A38A}"/>
              </a:ext>
            </a:extLst>
          </p:cNvPr>
          <p:cNvSpPr txBox="1"/>
          <p:nvPr/>
        </p:nvSpPr>
        <p:spPr>
          <a:xfrm>
            <a:off x="1201419" y="5432043"/>
            <a:ext cx="4921555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2800" b="1" dirty="0">
                <a:solidFill>
                  <a:srgbClr val="434343"/>
                </a:solidFill>
                <a:latin typeface="Dosis" panose="020B0604020202020204" charset="0"/>
                <a:ea typeface="Arial Black"/>
                <a:cs typeface="Arial Black"/>
                <a:sym typeface="Arial Black"/>
              </a:rPr>
              <a:t>Tuesday,  19 April 2022</a:t>
            </a:r>
            <a:endParaRPr sz="2800" b="1" dirty="0">
              <a:solidFill>
                <a:srgbClr val="434343"/>
              </a:solidFill>
              <a:latin typeface="Dosis" panose="020B0604020202020204" charset="0"/>
              <a:ea typeface="Arial Black"/>
              <a:cs typeface="Arial Black"/>
              <a:sym typeface="Arial Black"/>
            </a:endParaRPr>
          </a:p>
        </p:txBody>
      </p:sp>
      <p:sp>
        <p:nvSpPr>
          <p:cNvPr id="10" name="Google Shape;84;gd1f2b893da_0_0">
            <a:extLst>
              <a:ext uri="{FF2B5EF4-FFF2-40B4-BE49-F238E27FC236}">
                <a16:creationId xmlns:a16="http://schemas.microsoft.com/office/drawing/2014/main" id="{5AE25EDB-C0B4-48CC-880D-A0152562C543}"/>
              </a:ext>
            </a:extLst>
          </p:cNvPr>
          <p:cNvSpPr txBox="1"/>
          <p:nvPr/>
        </p:nvSpPr>
        <p:spPr>
          <a:xfrm>
            <a:off x="159766" y="902777"/>
            <a:ext cx="9948206" cy="1292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4000"/>
            </a:pPr>
            <a:r>
              <a:rPr lang="en-US" sz="3900" b="1" i="0" u="none" strike="noStrike" cap="none" dirty="0">
                <a:solidFill>
                  <a:srgbClr val="434343"/>
                </a:solidFill>
                <a:latin typeface="Dosis"/>
                <a:ea typeface="Dosis"/>
                <a:cs typeface="Dosis"/>
                <a:sym typeface="Dosis"/>
              </a:rPr>
              <a:t>Meeting 21 – Part II :</a:t>
            </a:r>
          </a:p>
          <a:p>
            <a:pPr>
              <a:buSzPts val="4000"/>
            </a:pPr>
            <a:r>
              <a:rPr lang="en-US" sz="3900" b="1" i="0" u="none" strike="noStrike" cap="none" dirty="0">
                <a:solidFill>
                  <a:srgbClr val="434343"/>
                </a:solidFill>
                <a:latin typeface="Dosis"/>
                <a:ea typeface="Dosis"/>
                <a:cs typeface="Dosis"/>
                <a:sym typeface="Dosis"/>
              </a:rPr>
              <a:t>Prediction with Python </a:t>
            </a:r>
          </a:p>
        </p:txBody>
      </p:sp>
    </p:spTree>
    <p:extLst>
      <p:ext uri="{BB962C8B-B14F-4D97-AF65-F5344CB8AC3E}">
        <p14:creationId xmlns:p14="http://schemas.microsoft.com/office/powerpoint/2010/main" val="383998655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91;p2">
            <a:extLst>
              <a:ext uri="{FF2B5EF4-FFF2-40B4-BE49-F238E27FC236}">
                <a16:creationId xmlns:a16="http://schemas.microsoft.com/office/drawing/2014/main" id="{FD5EC7C3-2FAC-4E15-B9B4-1673378B7952}"/>
              </a:ext>
            </a:extLst>
          </p:cNvPr>
          <p:cNvSpPr txBox="1"/>
          <p:nvPr/>
        </p:nvSpPr>
        <p:spPr>
          <a:xfrm>
            <a:off x="739140" y="5147945"/>
            <a:ext cx="4147200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3600" b="0" i="0" u="none" strike="noStrike" cap="none" dirty="0">
                <a:solidFill>
                  <a:srgbClr val="3F3F3F"/>
                </a:solidFill>
                <a:latin typeface="Arial Black"/>
                <a:ea typeface="Arial Black"/>
                <a:cs typeface="Arial Black"/>
                <a:sym typeface="Arial Black"/>
              </a:rPr>
              <a:t>A. Nafiys Ismail</a:t>
            </a:r>
            <a:endParaRPr sz="3600" b="0" i="0" u="none" strike="noStrike" cap="none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D76EF9A-F2C4-4352-9D60-0F5407C2AE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3011" y="1277500"/>
            <a:ext cx="2802731" cy="3736975"/>
          </a:xfrm>
          <a:prstGeom prst="rect">
            <a:avLst/>
          </a:prstGeom>
        </p:spPr>
      </p:pic>
      <p:sp>
        <p:nvSpPr>
          <p:cNvPr id="20" name="Google Shape;92;p2">
            <a:extLst>
              <a:ext uri="{FF2B5EF4-FFF2-40B4-BE49-F238E27FC236}">
                <a16:creationId xmlns:a16="http://schemas.microsoft.com/office/drawing/2014/main" id="{C061BA24-0CEB-44CF-992B-CB5877F9DDBB}"/>
              </a:ext>
            </a:extLst>
          </p:cNvPr>
          <p:cNvSpPr txBox="1"/>
          <p:nvPr/>
        </p:nvSpPr>
        <p:spPr>
          <a:xfrm>
            <a:off x="6393815" y="1461135"/>
            <a:ext cx="5461000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0" i="0" u="none" strike="noStrike" cap="none" dirty="0" err="1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Sarjana</a:t>
            </a:r>
            <a:r>
              <a:rPr lang="en-US" sz="2000" b="0" i="0" u="none" strike="noStrike" cap="none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b="0" i="0" u="none" strike="noStrike" cap="none" dirty="0" err="1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Sains</a:t>
            </a:r>
            <a:r>
              <a:rPr lang="en-US" sz="2000" b="0" i="0" u="none" strike="noStrike" cap="none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 (</a:t>
            </a:r>
            <a:r>
              <a:rPr lang="en-US" sz="2000" b="0" i="0" u="none" strike="noStrike" cap="none" dirty="0" err="1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S.Si</a:t>
            </a:r>
            <a:r>
              <a:rPr lang="en-US" sz="2000" b="0" i="0" u="none" strike="noStrike" cap="none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) </a:t>
            </a:r>
            <a:r>
              <a:rPr lang="en-US" sz="2000" b="0" i="0" u="none" strike="noStrike" cap="none" dirty="0" err="1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Fisika</a:t>
            </a:r>
            <a:r>
              <a:rPr lang="en-US" sz="2000" b="0" i="0" u="none" strike="noStrike" cap="none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dirty="0" err="1">
                <a:solidFill>
                  <a:srgbClr val="3F3F3F"/>
                </a:solidFill>
              </a:rPr>
              <a:t>Sistem</a:t>
            </a:r>
            <a:r>
              <a:rPr lang="en-US" sz="2000" dirty="0">
                <a:solidFill>
                  <a:srgbClr val="3F3F3F"/>
                </a:solidFill>
              </a:rPr>
              <a:t> &amp; </a:t>
            </a:r>
            <a:r>
              <a:rPr lang="en-US" sz="2000" dirty="0" err="1">
                <a:solidFill>
                  <a:srgbClr val="3F3F3F"/>
                </a:solidFill>
              </a:rPr>
              <a:t>Instrumentasi</a:t>
            </a:r>
            <a:r>
              <a:rPr lang="en-US" sz="2000" b="0" i="0" u="none" strike="noStrike" cap="none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2000" b="0" i="0" u="none" strike="noStrike" cap="none" dirty="0" err="1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Universitas</a:t>
            </a:r>
            <a:r>
              <a:rPr lang="en-US" sz="2000" b="0" i="0" u="none" strike="noStrike" cap="none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 Indonesia </a:t>
            </a:r>
          </a:p>
        </p:txBody>
      </p:sp>
      <p:pic>
        <p:nvPicPr>
          <p:cNvPr id="21" name="Google Shape;93;p2" descr="Point">
            <a:extLst>
              <a:ext uri="{FF2B5EF4-FFF2-40B4-BE49-F238E27FC236}">
                <a16:creationId xmlns:a16="http://schemas.microsoft.com/office/drawing/2014/main" id="{9540994A-3673-4005-A845-8953354D2596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944235" y="1528445"/>
            <a:ext cx="381635" cy="381635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104;p2">
            <a:extLst>
              <a:ext uri="{FF2B5EF4-FFF2-40B4-BE49-F238E27FC236}">
                <a16:creationId xmlns:a16="http://schemas.microsoft.com/office/drawing/2014/main" id="{81785A98-0F93-4374-A894-2970FB9EB873}"/>
              </a:ext>
            </a:extLst>
          </p:cNvPr>
          <p:cNvSpPr/>
          <p:nvPr/>
        </p:nvSpPr>
        <p:spPr>
          <a:xfrm>
            <a:off x="5732775" y="569500"/>
            <a:ext cx="2058900" cy="708000"/>
          </a:xfrm>
          <a:prstGeom prst="roundRect">
            <a:avLst>
              <a:gd name="adj" fmla="val 50000"/>
            </a:avLst>
          </a:prstGeom>
          <a:solidFill>
            <a:srgbClr val="FFE65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300" b="1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Pendidikan</a:t>
            </a:r>
            <a:endParaRPr sz="2300" b="1" i="0" u="none" strike="noStrike" cap="none" dirty="0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" name="Google Shape;95;p2" descr="Point">
            <a:extLst>
              <a:ext uri="{FF2B5EF4-FFF2-40B4-BE49-F238E27FC236}">
                <a16:creationId xmlns:a16="http://schemas.microsoft.com/office/drawing/2014/main" id="{92BA2710-3BD0-4562-9280-D4082A4B2FAF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960549" y="3297288"/>
            <a:ext cx="381635" cy="3816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97;p2" descr="Point">
            <a:extLst>
              <a:ext uri="{FF2B5EF4-FFF2-40B4-BE49-F238E27FC236}">
                <a16:creationId xmlns:a16="http://schemas.microsoft.com/office/drawing/2014/main" id="{47DB61A9-CF4E-4E11-8DDF-D930B396A3BA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960549" y="3925411"/>
            <a:ext cx="381635" cy="3816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99;p2" descr="Point">
            <a:extLst>
              <a:ext uri="{FF2B5EF4-FFF2-40B4-BE49-F238E27FC236}">
                <a16:creationId xmlns:a16="http://schemas.microsoft.com/office/drawing/2014/main" id="{15DCD736-F9E0-4F51-A847-130C89FDA08E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965238" y="4570698"/>
            <a:ext cx="381635" cy="3816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103;p2" descr="Point">
            <a:extLst>
              <a:ext uri="{FF2B5EF4-FFF2-40B4-BE49-F238E27FC236}">
                <a16:creationId xmlns:a16="http://schemas.microsoft.com/office/drawing/2014/main" id="{1415901C-6039-41C3-A835-A3FD3FB1C8A3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944234" y="5751649"/>
            <a:ext cx="381635" cy="381635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105;p2">
            <a:extLst>
              <a:ext uri="{FF2B5EF4-FFF2-40B4-BE49-F238E27FC236}">
                <a16:creationId xmlns:a16="http://schemas.microsoft.com/office/drawing/2014/main" id="{F1751FD5-341A-44E7-9E98-6AE43528F59C}"/>
              </a:ext>
            </a:extLst>
          </p:cNvPr>
          <p:cNvSpPr/>
          <p:nvPr/>
        </p:nvSpPr>
        <p:spPr>
          <a:xfrm>
            <a:off x="5732775" y="2373106"/>
            <a:ext cx="3027300" cy="708000"/>
          </a:xfrm>
          <a:prstGeom prst="roundRect">
            <a:avLst>
              <a:gd name="adj" fmla="val 50000"/>
            </a:avLst>
          </a:prstGeom>
          <a:solidFill>
            <a:srgbClr val="FFE65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300" b="1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Pengalaman Kerja</a:t>
            </a:r>
            <a:endParaRPr sz="2300" b="1" i="0" u="none" strike="noStrike" cap="non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96;p2">
            <a:extLst>
              <a:ext uri="{FF2B5EF4-FFF2-40B4-BE49-F238E27FC236}">
                <a16:creationId xmlns:a16="http://schemas.microsoft.com/office/drawing/2014/main" id="{BF4D324B-9527-49C0-BAEC-79D750B2A881}"/>
              </a:ext>
            </a:extLst>
          </p:cNvPr>
          <p:cNvSpPr txBox="1"/>
          <p:nvPr/>
        </p:nvSpPr>
        <p:spPr>
          <a:xfrm>
            <a:off x="6393815" y="3762305"/>
            <a:ext cx="5461000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Data TO &amp; Product Manager – PT Multi </a:t>
            </a:r>
            <a:r>
              <a:rPr lang="en-US" sz="2000" b="0" i="0" u="none" strike="noStrike" cap="none" dirty="0" err="1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Bangun</a:t>
            </a:r>
            <a:r>
              <a:rPr lang="en-US" sz="2000" b="0" i="0" u="none" strike="noStrike" cap="none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 Abadi (2021-present)</a:t>
            </a:r>
            <a:endParaRPr sz="2000" b="0" i="0" u="none" strike="noStrike" cap="none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96;p2">
            <a:extLst>
              <a:ext uri="{FF2B5EF4-FFF2-40B4-BE49-F238E27FC236}">
                <a16:creationId xmlns:a16="http://schemas.microsoft.com/office/drawing/2014/main" id="{C1E945E8-AEE8-40F4-A14E-2DC2C0F6591B}"/>
              </a:ext>
            </a:extLst>
          </p:cNvPr>
          <p:cNvSpPr txBox="1"/>
          <p:nvPr/>
        </p:nvSpPr>
        <p:spPr>
          <a:xfrm>
            <a:off x="6393815" y="4508782"/>
            <a:ext cx="5461000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dirty="0">
                <a:solidFill>
                  <a:srgbClr val="3F3F3F"/>
                </a:solidFill>
              </a:rPr>
              <a:t>IT Support </a:t>
            </a:r>
            <a:r>
              <a:rPr lang="en-US" sz="2000" b="0" i="0" u="none" strike="noStrike" cap="none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– PT Multi </a:t>
            </a:r>
            <a:r>
              <a:rPr lang="en-US" sz="2000" b="0" i="0" u="none" strike="noStrike" cap="none" dirty="0" err="1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Bangun</a:t>
            </a:r>
            <a:r>
              <a:rPr lang="en-US" sz="2000" b="0" i="0" u="none" strike="noStrike" cap="none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 Abadi (2020)</a:t>
            </a:r>
            <a:endParaRPr sz="2000" b="0" i="0" u="none" strike="noStrike" cap="none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98;p2">
            <a:extLst>
              <a:ext uri="{FF2B5EF4-FFF2-40B4-BE49-F238E27FC236}">
                <a16:creationId xmlns:a16="http://schemas.microsoft.com/office/drawing/2014/main" id="{8D452784-2998-4F8B-B8A2-CD785520B791}"/>
              </a:ext>
            </a:extLst>
          </p:cNvPr>
          <p:cNvSpPr txBox="1"/>
          <p:nvPr/>
        </p:nvSpPr>
        <p:spPr>
          <a:xfrm>
            <a:off x="6393815" y="5005409"/>
            <a:ext cx="5461000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it-IT" sz="2000" b="0" i="0" u="none" strike="noStrike" cap="none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AI Robotic Tutor - Artificial Intelligence Center Indonesia (2020)</a:t>
            </a:r>
            <a:endParaRPr sz="2000" b="0" i="0" u="none" strike="noStrike" cap="none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96;p2">
            <a:extLst>
              <a:ext uri="{FF2B5EF4-FFF2-40B4-BE49-F238E27FC236}">
                <a16:creationId xmlns:a16="http://schemas.microsoft.com/office/drawing/2014/main" id="{4E0F2FEB-BE88-47F8-BDEE-8774A301F7B9}"/>
              </a:ext>
            </a:extLst>
          </p:cNvPr>
          <p:cNvSpPr txBox="1"/>
          <p:nvPr/>
        </p:nvSpPr>
        <p:spPr>
          <a:xfrm>
            <a:off x="6393815" y="3288070"/>
            <a:ext cx="5461000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Instructor DBA – </a:t>
            </a:r>
            <a:r>
              <a:rPr lang="en-US" sz="2000" b="0" i="0" u="none" strike="noStrike" cap="none" dirty="0" err="1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Ruangguru</a:t>
            </a:r>
            <a:r>
              <a:rPr lang="en-US" sz="2000" b="0" i="0" u="none" strike="noStrike" cap="none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 (2022-present)</a:t>
            </a:r>
            <a:endParaRPr sz="2000" b="0" i="0" u="none" strike="noStrike" cap="none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100;p2">
            <a:extLst>
              <a:ext uri="{FF2B5EF4-FFF2-40B4-BE49-F238E27FC236}">
                <a16:creationId xmlns:a16="http://schemas.microsoft.com/office/drawing/2014/main" id="{ED79E712-BFE5-4E68-8449-336AAAC42459}"/>
              </a:ext>
            </a:extLst>
          </p:cNvPr>
          <p:cNvSpPr txBox="1"/>
          <p:nvPr/>
        </p:nvSpPr>
        <p:spPr>
          <a:xfrm>
            <a:off x="6395378" y="5751649"/>
            <a:ext cx="5461000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Metering Engineer – PT. </a:t>
            </a:r>
            <a:r>
              <a:rPr lang="en-US" sz="2000" b="0" i="0" u="none" strike="noStrike" cap="none" dirty="0" err="1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Pertamina</a:t>
            </a:r>
            <a:r>
              <a:rPr lang="en-US" sz="2000" b="0" i="0" u="none" strike="noStrike" cap="none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 EP (2019)</a:t>
            </a:r>
            <a:endParaRPr sz="2000" b="0" i="0" u="none" strike="noStrike" cap="none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103;p2" descr="Point">
            <a:extLst>
              <a:ext uri="{FF2B5EF4-FFF2-40B4-BE49-F238E27FC236}">
                <a16:creationId xmlns:a16="http://schemas.microsoft.com/office/drawing/2014/main" id="{B85E2B5D-497D-4A07-8F56-2FCF968E434A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944233" y="6334783"/>
            <a:ext cx="381635" cy="381635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100;p2">
            <a:extLst>
              <a:ext uri="{FF2B5EF4-FFF2-40B4-BE49-F238E27FC236}">
                <a16:creationId xmlns:a16="http://schemas.microsoft.com/office/drawing/2014/main" id="{D516627A-D558-4A22-A8D1-5A8582D8EB10}"/>
              </a:ext>
            </a:extLst>
          </p:cNvPr>
          <p:cNvSpPr txBox="1"/>
          <p:nvPr/>
        </p:nvSpPr>
        <p:spPr>
          <a:xfrm>
            <a:off x="6393815" y="6263705"/>
            <a:ext cx="5461000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Laboratory Assistant – </a:t>
            </a:r>
            <a:r>
              <a:rPr lang="en-US" sz="2000" b="0" i="0" u="none" strike="noStrike" cap="none" dirty="0" err="1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Fisika</a:t>
            </a:r>
            <a:r>
              <a:rPr lang="en-US" sz="2000" b="0" i="0" u="none" strike="noStrike" cap="none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 FMIPA UI (2019)</a:t>
            </a:r>
            <a:endParaRPr sz="2000" b="0" i="0" u="none" strike="noStrike" cap="none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" name="Google Shape;101;p2" descr="Point">
            <a:extLst>
              <a:ext uri="{FF2B5EF4-FFF2-40B4-BE49-F238E27FC236}">
                <a16:creationId xmlns:a16="http://schemas.microsoft.com/office/drawing/2014/main" id="{E373445B-1C90-4549-B9B5-C456B1300F9D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960548" y="5168515"/>
            <a:ext cx="381635" cy="38163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579329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" name="Google Shape;410;g123178c686a_0_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951125" y="2111600"/>
            <a:ext cx="3240876" cy="4695351"/>
          </a:xfrm>
          <a:prstGeom prst="rect">
            <a:avLst/>
          </a:prstGeom>
          <a:noFill/>
          <a:ln>
            <a:noFill/>
          </a:ln>
        </p:spPr>
      </p:pic>
      <p:sp>
        <p:nvSpPr>
          <p:cNvPr id="411" name="Google Shape;411;g123178c686a_0_15"/>
          <p:cNvSpPr/>
          <p:nvPr/>
        </p:nvSpPr>
        <p:spPr>
          <a:xfrm>
            <a:off x="526075" y="1345175"/>
            <a:ext cx="2383500" cy="708000"/>
          </a:xfrm>
          <a:prstGeom prst="roundRect">
            <a:avLst>
              <a:gd name="adj" fmla="val 50000"/>
            </a:avLst>
          </a:prstGeom>
          <a:solidFill>
            <a:srgbClr val="FFE65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1800" b="1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Outline Part 2</a:t>
            </a:r>
            <a:endParaRPr sz="1800" b="1" i="0" u="none" strike="noStrike" cap="non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2" name="Google Shape;412;g123178c686a_0_15"/>
          <p:cNvSpPr txBox="1"/>
          <p:nvPr/>
        </p:nvSpPr>
        <p:spPr>
          <a:xfrm>
            <a:off x="395449" y="2437850"/>
            <a:ext cx="5886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100" b="0" i="0" u="none" strike="noStrike" cap="none">
              <a:solidFill>
                <a:srgbClr val="3F3F3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13" name="Google Shape;413;g123178c686a_0_15"/>
          <p:cNvSpPr txBox="1"/>
          <p:nvPr/>
        </p:nvSpPr>
        <p:spPr>
          <a:xfrm>
            <a:off x="526075" y="2422425"/>
            <a:ext cx="6789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1800" b="0" i="0" u="none" strike="noStrike" cap="none">
              <a:solidFill>
                <a:srgbClr val="3F3F3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14" name="Google Shape;414;g123178c686a_0_15"/>
          <p:cNvSpPr txBox="1"/>
          <p:nvPr/>
        </p:nvSpPr>
        <p:spPr>
          <a:xfrm>
            <a:off x="526075" y="2422425"/>
            <a:ext cx="6996900" cy="7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Char char="●"/>
            </a:pPr>
            <a:r>
              <a:rPr lang="en-US" sz="18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Model Development</a:t>
            </a:r>
            <a:endParaRPr sz="1800" b="0" i="0" u="none" strike="noStrike" cap="non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Char char="●"/>
            </a:pPr>
            <a:r>
              <a:rPr lang="en-US" sz="18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Model Validation</a:t>
            </a:r>
            <a:endParaRPr sz="1800" b="0" i="0" u="none" strike="noStrike" cap="non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1240eca5179_0_73"/>
          <p:cNvSpPr txBox="1"/>
          <p:nvPr/>
        </p:nvSpPr>
        <p:spPr>
          <a:xfrm>
            <a:off x="1465664" y="2298902"/>
            <a:ext cx="9260100" cy="13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698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>
                <a:solidFill>
                  <a:srgbClr val="3F3F3F"/>
                </a:solidFill>
              </a:rPr>
              <a:t>1. </a:t>
            </a:r>
            <a:r>
              <a:rPr lang="en-US" sz="28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Model </a:t>
            </a:r>
            <a:r>
              <a:rPr lang="en-US" sz="28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  <a:extLst>
                  <a:ext uri="http://customooxmlschemas.google.com/">
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3"/>
                  </a:ext>
                </a:extLst>
              </a:rPr>
              <a:t>Development</a:t>
            </a:r>
            <a:r>
              <a:rPr lang="en-US" sz="28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 with Dummy Dataset</a:t>
            </a:r>
            <a:endParaRPr sz="2800" b="0" i="0" u="none" strike="noStrike" cap="non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98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>
                <a:solidFill>
                  <a:srgbClr val="3F3F3F"/>
                </a:solidFill>
              </a:rPr>
              <a:t>-</a:t>
            </a:r>
            <a:endParaRPr sz="2800">
              <a:solidFill>
                <a:srgbClr val="3F3F3F"/>
              </a:solidFill>
            </a:endParaRPr>
          </a:p>
          <a:p>
            <a:pPr marL="698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i="1">
                <a:solidFill>
                  <a:srgbClr val="3F3F3F"/>
                </a:solidFill>
              </a:rPr>
              <a:t>Predicting who should be hired</a:t>
            </a:r>
            <a:endParaRPr sz="2800" i="1">
              <a:solidFill>
                <a:srgbClr val="3F3F3F"/>
              </a:solidFill>
            </a:endParaRPr>
          </a:p>
        </p:txBody>
      </p:sp>
      <p:sp>
        <p:nvSpPr>
          <p:cNvPr id="420" name="Google Shape;420;g1240eca5179_0_73"/>
          <p:cNvSpPr/>
          <p:nvPr/>
        </p:nvSpPr>
        <p:spPr>
          <a:xfrm>
            <a:off x="5418767" y="3684294"/>
            <a:ext cx="1353900" cy="76200"/>
          </a:xfrm>
          <a:prstGeom prst="rect">
            <a:avLst/>
          </a:prstGeom>
          <a:solidFill>
            <a:srgbClr val="FFE65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12481026a16_0_23"/>
          <p:cNvSpPr/>
          <p:nvPr/>
        </p:nvSpPr>
        <p:spPr>
          <a:xfrm>
            <a:off x="395450" y="943825"/>
            <a:ext cx="5818800" cy="708000"/>
          </a:xfrm>
          <a:prstGeom prst="roundRect">
            <a:avLst>
              <a:gd name="adj" fmla="val 50000"/>
            </a:avLst>
          </a:prstGeom>
          <a:solidFill>
            <a:srgbClr val="FFE65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300" b="1">
                <a:solidFill>
                  <a:srgbClr val="434343"/>
                </a:solidFill>
              </a:rPr>
              <a:t>Recap -</a:t>
            </a:r>
            <a:r>
              <a:rPr lang="en-US" sz="2300" b="1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 Components of Decision Tree</a:t>
            </a:r>
            <a:endParaRPr sz="2300" b="1" i="0" u="none" strike="noStrike" cap="non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6" name="Google Shape;426;g12481026a16_0_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12250" y="1651837"/>
            <a:ext cx="7279776" cy="4239021"/>
          </a:xfrm>
          <a:prstGeom prst="rect">
            <a:avLst/>
          </a:prstGeom>
          <a:noFill/>
          <a:ln>
            <a:noFill/>
          </a:ln>
        </p:spPr>
      </p:pic>
      <p:sp>
        <p:nvSpPr>
          <p:cNvPr id="427" name="Google Shape;427;g12481026a16_0_23"/>
          <p:cNvSpPr txBox="1"/>
          <p:nvPr/>
        </p:nvSpPr>
        <p:spPr>
          <a:xfrm>
            <a:off x="395450" y="1777725"/>
            <a:ext cx="4516800" cy="34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3238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Arial"/>
              <a:buChar char="●"/>
            </a:pPr>
            <a:r>
              <a:rPr lang="en-US" sz="1500" b="0" i="1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root/parent node</a:t>
            </a:r>
            <a:r>
              <a:rPr lang="en-US" sz="15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, yaitu </a:t>
            </a:r>
            <a:r>
              <a:rPr lang="en-US" sz="1500" b="0" i="1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node</a:t>
            </a:r>
            <a:r>
              <a:rPr lang="en-US" sz="15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 yang berada di paling atas pohon.</a:t>
            </a:r>
            <a:endParaRPr sz="1500" b="0" i="0" u="none" strike="noStrike" cap="non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238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Arial"/>
              <a:buChar char="●"/>
            </a:pPr>
            <a:r>
              <a:rPr lang="en-US" sz="1500" b="0" i="1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decision/interior node</a:t>
            </a:r>
            <a:r>
              <a:rPr lang="en-US" sz="15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, yaitu </a:t>
            </a:r>
            <a:r>
              <a:rPr lang="en-US" sz="1500" b="0" i="1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node</a:t>
            </a:r>
            <a:r>
              <a:rPr lang="en-US" sz="15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 yang berisi pertanyaan </a:t>
            </a:r>
            <a:r>
              <a:rPr lang="en-US" sz="1500" b="0" i="1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yes-no</a:t>
            </a:r>
            <a:r>
              <a:rPr lang="en-US" sz="15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 setelah </a:t>
            </a:r>
            <a:r>
              <a:rPr lang="en-US" sz="1500" b="0" i="1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parent node</a:t>
            </a:r>
            <a:endParaRPr sz="1500" b="0" i="0" u="none" strike="noStrike" cap="non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238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Arial"/>
              <a:buChar char="●"/>
            </a:pPr>
            <a:r>
              <a:rPr lang="en-US" sz="1500" b="0" i="1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leaf</a:t>
            </a:r>
            <a:r>
              <a:rPr lang="en-US" sz="15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 (</a:t>
            </a:r>
            <a:r>
              <a:rPr lang="en-US" sz="1500" b="0" i="1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node</a:t>
            </a:r>
            <a:r>
              <a:rPr lang="en-US" sz="15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), yaitu </a:t>
            </a:r>
            <a:r>
              <a:rPr lang="en-US" sz="1500" b="0" i="1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node</a:t>
            </a:r>
            <a:r>
              <a:rPr lang="en-US" sz="15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 yang tidak mempunyai </a:t>
            </a:r>
            <a:r>
              <a:rPr lang="en-US" sz="1500" b="0" i="1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edge</a:t>
            </a:r>
            <a:r>
              <a:rPr lang="en-US" sz="15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 atau</a:t>
            </a:r>
            <a:r>
              <a:rPr lang="en-US" sz="1500" b="0" i="1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 branch</a:t>
            </a:r>
            <a:r>
              <a:rPr lang="en-US" sz="15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 setelahnya</a:t>
            </a:r>
            <a:endParaRPr sz="1500" b="0" i="0" u="none" strike="noStrike" cap="non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238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Arial"/>
              <a:buChar char="●"/>
            </a:pPr>
            <a:r>
              <a:rPr lang="en-US" sz="1500" b="0" i="1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branch</a:t>
            </a:r>
            <a:r>
              <a:rPr lang="en-US" sz="15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, percabangan respon “ya” dan “tidak” dari sebuah </a:t>
            </a:r>
            <a:r>
              <a:rPr lang="en-US" sz="1500" b="0" i="1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node</a:t>
            </a:r>
            <a:endParaRPr sz="1500" b="0" i="0" u="none" strike="noStrike" cap="non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238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Arial"/>
              <a:buChar char="●"/>
            </a:pPr>
            <a:r>
              <a:rPr lang="en-US" sz="1500" b="0" i="1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depth</a:t>
            </a:r>
            <a:r>
              <a:rPr lang="en-US" sz="15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, yaitu jumlah tingkat percabangan pada </a:t>
            </a:r>
            <a:r>
              <a:rPr lang="en-US" sz="1500" b="0" i="1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decision tree</a:t>
            </a:r>
            <a:r>
              <a:rPr lang="en-US" sz="15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. Pada gambar di samping, nilai </a:t>
            </a:r>
            <a:r>
              <a:rPr lang="en-US" sz="1500" b="0" i="1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depth</a:t>
            </a:r>
            <a:r>
              <a:rPr lang="en-US" sz="15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 adalah 2.</a:t>
            </a:r>
            <a:endParaRPr sz="1500" b="0" i="0" u="none" strike="noStrike" cap="non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12481026a16_0_193"/>
          <p:cNvSpPr/>
          <p:nvPr/>
        </p:nvSpPr>
        <p:spPr>
          <a:xfrm>
            <a:off x="395450" y="943825"/>
            <a:ext cx="2928600" cy="708000"/>
          </a:xfrm>
          <a:prstGeom prst="roundRect">
            <a:avLst>
              <a:gd name="adj" fmla="val 50000"/>
            </a:avLst>
          </a:prstGeom>
          <a:solidFill>
            <a:srgbClr val="FFE65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300" b="1">
                <a:solidFill>
                  <a:srgbClr val="434343"/>
                </a:solidFill>
              </a:rPr>
              <a:t>Recap -</a:t>
            </a:r>
            <a:r>
              <a:rPr lang="en-US" sz="2300" b="1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300" b="1">
                <a:solidFill>
                  <a:srgbClr val="434343"/>
                </a:solidFill>
              </a:rPr>
              <a:t>Entropy</a:t>
            </a:r>
            <a:endParaRPr sz="2300" b="1" i="0" u="none" strike="noStrike" cap="non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3" name="Google Shape;433;g12481026a16_0_193"/>
          <p:cNvSpPr txBox="1"/>
          <p:nvPr/>
        </p:nvSpPr>
        <p:spPr>
          <a:xfrm>
            <a:off x="395450" y="1777725"/>
            <a:ext cx="10982100" cy="7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3302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●"/>
            </a:pPr>
            <a:r>
              <a:rPr lang="en-US" sz="1600">
                <a:solidFill>
                  <a:srgbClr val="3F3F3F"/>
                </a:solidFill>
              </a:rPr>
              <a:t>Dalam hal statistika, entropy bisa dianggap sebagai tingkat “ketakpastian”.</a:t>
            </a:r>
            <a:endParaRPr sz="1600">
              <a:solidFill>
                <a:srgbClr val="3F3F3F"/>
              </a:solidFill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600">
              <a:solidFill>
                <a:srgbClr val="3F3F3F"/>
              </a:solidFill>
            </a:endParaRPr>
          </a:p>
        </p:txBody>
      </p:sp>
      <p:grpSp>
        <p:nvGrpSpPr>
          <p:cNvPr id="434" name="Google Shape;434;g12481026a16_0_193"/>
          <p:cNvGrpSpPr/>
          <p:nvPr/>
        </p:nvGrpSpPr>
        <p:grpSpPr>
          <a:xfrm>
            <a:off x="1506641" y="3954797"/>
            <a:ext cx="9178717" cy="2719025"/>
            <a:chOff x="1011650" y="3193050"/>
            <a:chExt cx="9714177" cy="2838525"/>
          </a:xfrm>
        </p:grpSpPr>
        <p:pic>
          <p:nvPicPr>
            <p:cNvPr id="435" name="Google Shape;435;g12481026a16_0_193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011650" y="3672425"/>
              <a:ext cx="9714177" cy="235915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36" name="Google Shape;436;g12481026a16_0_193"/>
            <p:cNvGrpSpPr/>
            <p:nvPr/>
          </p:nvGrpSpPr>
          <p:grpSpPr>
            <a:xfrm>
              <a:off x="1326926" y="3193050"/>
              <a:ext cx="2175600" cy="972033"/>
              <a:chOff x="1326926" y="3193050"/>
              <a:chExt cx="2175600" cy="972033"/>
            </a:xfrm>
          </p:grpSpPr>
          <p:sp>
            <p:nvSpPr>
              <p:cNvPr id="437" name="Google Shape;437;g12481026a16_0_193"/>
              <p:cNvSpPr txBox="1"/>
              <p:nvPr/>
            </p:nvSpPr>
            <p:spPr>
              <a:xfrm>
                <a:off x="1326926" y="3733983"/>
                <a:ext cx="2175600" cy="43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r>
                  <a:rPr lang="en-US" sz="1600" b="0" i="0" u="none" strike="noStrike" cap="none">
                    <a:solidFill>
                      <a:srgbClr val="000000"/>
                    </a:solidFill>
                    <a:highlight>
                      <a:srgbClr val="FFFF00"/>
                    </a:highlight>
                    <a:latin typeface="Arial"/>
                    <a:ea typeface="Arial"/>
                    <a:cs typeface="Arial"/>
                    <a:sym typeface="Arial"/>
                  </a:rPr>
                  <a:t>1 kemungkinan</a:t>
                </a:r>
                <a:endParaRPr sz="1600" b="0" i="0" u="none" strike="noStrike" cap="none">
                  <a:solidFill>
                    <a:srgbClr val="000000"/>
                  </a:solidFill>
                  <a:highlight>
                    <a:srgbClr val="FFFF00"/>
                  </a:highlight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8" name="Google Shape;438;g12481026a16_0_193"/>
              <p:cNvSpPr txBox="1"/>
              <p:nvPr/>
            </p:nvSpPr>
            <p:spPr>
              <a:xfrm>
                <a:off x="1326926" y="3463517"/>
                <a:ext cx="2175600" cy="43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r>
                  <a:rPr lang="en-US" sz="1600" b="0" i="1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Low entropy</a:t>
                </a:r>
                <a:endParaRPr sz="1600" b="0" i="1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9" name="Google Shape;439;g12481026a16_0_193"/>
              <p:cNvSpPr txBox="1"/>
              <p:nvPr/>
            </p:nvSpPr>
            <p:spPr>
              <a:xfrm>
                <a:off x="1326926" y="3193050"/>
                <a:ext cx="2175600" cy="43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r>
                  <a:rPr lang="en-US" sz="1600" b="0" i="1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P(merah) = 1</a:t>
                </a:r>
                <a:endParaRPr sz="1600" b="0" i="1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40" name="Google Shape;440;g12481026a16_0_193"/>
            <p:cNvGrpSpPr/>
            <p:nvPr/>
          </p:nvGrpSpPr>
          <p:grpSpPr>
            <a:xfrm>
              <a:off x="4780934" y="3193050"/>
              <a:ext cx="2175600" cy="972033"/>
              <a:chOff x="5781721" y="2325950"/>
              <a:chExt cx="2175600" cy="972033"/>
            </a:xfrm>
          </p:grpSpPr>
          <p:sp>
            <p:nvSpPr>
              <p:cNvPr id="441" name="Google Shape;441;g12481026a16_0_193"/>
              <p:cNvSpPr txBox="1"/>
              <p:nvPr/>
            </p:nvSpPr>
            <p:spPr>
              <a:xfrm>
                <a:off x="5781721" y="2866883"/>
                <a:ext cx="2175600" cy="43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r>
                  <a:rPr lang="en-US" sz="1600" b="0" i="0" u="none" strike="noStrike" cap="none">
                    <a:solidFill>
                      <a:srgbClr val="000000"/>
                    </a:solidFill>
                    <a:highlight>
                      <a:srgbClr val="FFFF00"/>
                    </a:highlight>
                    <a:latin typeface="Arial"/>
                    <a:ea typeface="Arial"/>
                    <a:cs typeface="Arial"/>
                    <a:sym typeface="Arial"/>
                  </a:rPr>
                  <a:t>4 kemungkinan</a:t>
                </a:r>
                <a:endParaRPr sz="1600" b="0" i="0" u="none" strike="noStrike" cap="none">
                  <a:solidFill>
                    <a:srgbClr val="000000"/>
                  </a:solidFill>
                  <a:highlight>
                    <a:srgbClr val="FFFF00"/>
                  </a:highlight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2" name="Google Shape;442;g12481026a16_0_193"/>
              <p:cNvSpPr txBox="1"/>
              <p:nvPr/>
            </p:nvSpPr>
            <p:spPr>
              <a:xfrm>
                <a:off x="5781721" y="2596417"/>
                <a:ext cx="2175600" cy="43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r>
                  <a:rPr lang="en-US" sz="1600" b="0" i="1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Medium entropy</a:t>
                </a:r>
                <a:endParaRPr sz="1600" b="0" i="1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3" name="Google Shape;443;g12481026a16_0_193"/>
              <p:cNvSpPr txBox="1"/>
              <p:nvPr/>
            </p:nvSpPr>
            <p:spPr>
              <a:xfrm>
                <a:off x="5781721" y="2325950"/>
                <a:ext cx="2175600" cy="43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r>
                  <a:rPr lang="en-US" sz="1600" b="0" i="1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P(merah) = 3/4</a:t>
                </a:r>
                <a:endParaRPr sz="1600" b="0" i="1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44" name="Google Shape;444;g12481026a16_0_193"/>
            <p:cNvGrpSpPr/>
            <p:nvPr/>
          </p:nvGrpSpPr>
          <p:grpSpPr>
            <a:xfrm>
              <a:off x="8234916" y="3193050"/>
              <a:ext cx="2175600" cy="972033"/>
              <a:chOff x="9408816" y="2325950"/>
              <a:chExt cx="2175600" cy="972033"/>
            </a:xfrm>
          </p:grpSpPr>
          <p:sp>
            <p:nvSpPr>
              <p:cNvPr id="445" name="Google Shape;445;g12481026a16_0_193"/>
              <p:cNvSpPr txBox="1"/>
              <p:nvPr/>
            </p:nvSpPr>
            <p:spPr>
              <a:xfrm>
                <a:off x="9408816" y="2866883"/>
                <a:ext cx="2175600" cy="43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r>
                  <a:rPr lang="en-US" sz="1600" b="0" i="0" u="none" strike="noStrike" cap="none">
                    <a:solidFill>
                      <a:srgbClr val="000000"/>
                    </a:solidFill>
                    <a:highlight>
                      <a:srgbClr val="FFFF00"/>
                    </a:highlight>
                    <a:latin typeface="Arial"/>
                    <a:ea typeface="Arial"/>
                    <a:cs typeface="Arial"/>
                    <a:sym typeface="Arial"/>
                  </a:rPr>
                  <a:t>6 kemungkinan</a:t>
                </a:r>
                <a:endParaRPr sz="1600" b="0" i="0" u="none" strike="noStrike" cap="none">
                  <a:solidFill>
                    <a:srgbClr val="000000"/>
                  </a:solidFill>
                  <a:highlight>
                    <a:srgbClr val="FFFF00"/>
                  </a:highlight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6" name="Google Shape;446;g12481026a16_0_193"/>
              <p:cNvSpPr txBox="1"/>
              <p:nvPr/>
            </p:nvSpPr>
            <p:spPr>
              <a:xfrm>
                <a:off x="9408816" y="2596417"/>
                <a:ext cx="2175600" cy="43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r>
                  <a:rPr lang="en-US" sz="1600" b="0" i="1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High entropy</a:t>
                </a:r>
                <a:endParaRPr sz="1600" b="0" i="1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7" name="Google Shape;447;g12481026a16_0_193"/>
              <p:cNvSpPr txBox="1"/>
              <p:nvPr/>
            </p:nvSpPr>
            <p:spPr>
              <a:xfrm>
                <a:off x="9408816" y="2325950"/>
                <a:ext cx="2175600" cy="43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r>
                  <a:rPr lang="en-US" sz="1600" b="0" i="1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P(merah) = 1/2</a:t>
                </a:r>
                <a:endParaRPr sz="1600" b="0" i="1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448" name="Google Shape;448;g12481026a16_0_19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908201" y="2393324"/>
            <a:ext cx="6375597" cy="12196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12481026a16_0_216"/>
          <p:cNvSpPr txBox="1"/>
          <p:nvPr/>
        </p:nvSpPr>
        <p:spPr>
          <a:xfrm>
            <a:off x="652950" y="1951350"/>
            <a:ext cx="10955100" cy="3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02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-US" sz="1600" b="1" i="1">
                <a:solidFill>
                  <a:schemeClr val="dk1"/>
                </a:solidFill>
              </a:rPr>
              <a:t>information gain</a:t>
            </a:r>
            <a:r>
              <a:rPr lang="en-US" sz="1600" i="1">
                <a:solidFill>
                  <a:schemeClr val="dk1"/>
                </a:solidFill>
              </a:rPr>
              <a:t> </a:t>
            </a:r>
            <a:r>
              <a:rPr lang="en-US" sz="1600">
                <a:solidFill>
                  <a:schemeClr val="dk1"/>
                </a:solidFill>
              </a:rPr>
              <a:t>didefinisikan sebagai ukuran informasi yang diterima setiap setelah melakukan </a:t>
            </a:r>
            <a:r>
              <a:rPr lang="en-US" sz="1600" i="1">
                <a:solidFill>
                  <a:schemeClr val="dk1"/>
                </a:solidFill>
              </a:rPr>
              <a:t>splitting</a:t>
            </a:r>
            <a:r>
              <a:rPr lang="en-US" sz="1600">
                <a:solidFill>
                  <a:schemeClr val="dk1"/>
                </a:solidFill>
              </a:rPr>
              <a:t> (pengujian pada </a:t>
            </a:r>
            <a:r>
              <a:rPr lang="en-US" sz="1600" i="1">
                <a:solidFill>
                  <a:schemeClr val="dk1"/>
                </a:solidFill>
              </a:rPr>
              <a:t>decision node</a:t>
            </a:r>
            <a:r>
              <a:rPr lang="en-US" sz="1600">
                <a:solidFill>
                  <a:schemeClr val="dk1"/>
                </a:solidFill>
              </a:rPr>
              <a:t>).</a:t>
            </a:r>
            <a:endParaRPr sz="1600"/>
          </a:p>
          <a:p>
            <a: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●"/>
            </a:pPr>
            <a:r>
              <a:rPr lang="en-US" sz="1600" b="0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Information gain</a:t>
            </a: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dapat dihitung menggunakan </a:t>
            </a:r>
            <a:r>
              <a:rPr lang="en-US" sz="1600" b="0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entropy</a:t>
            </a: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Berikut adalah langkah-langkahnya: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0" indent="-3302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arabicPeriod"/>
            </a:pP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Hitung entropy </a:t>
            </a:r>
            <a:r>
              <a:rPr lang="en-US" sz="1600" b="0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target feature</a:t>
            </a: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pada dataset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arabicPeriod"/>
            </a:pP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Hitung </a:t>
            </a:r>
            <a:r>
              <a:rPr lang="en-US" sz="1600" b="0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entropy</a:t>
            </a: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dari </a:t>
            </a:r>
            <a:r>
              <a:rPr lang="en-US" sz="1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setiap fitur</a:t>
            </a: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setelah melakukan pembagian data sesuai dengan nilai pada fitur tersebut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arabicPeriod"/>
            </a:pP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Hitung </a:t>
            </a:r>
            <a:r>
              <a:rPr lang="en-US" sz="1600" b="0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information gain</a:t>
            </a: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dari selisih antara </a:t>
            </a:r>
            <a:r>
              <a:rPr lang="en-US" sz="1600" b="0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entropy target</a:t>
            </a: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dengan </a:t>
            </a:r>
            <a:r>
              <a:rPr lang="en-US" sz="1600" b="0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entropy</a:t>
            </a: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masing-masing fitur</a:t>
            </a:r>
            <a:endParaRPr sz="1600" b="0" i="1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302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●"/>
            </a:pPr>
            <a:r>
              <a:rPr lang="en-US" sz="1600" b="0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Information gain</a:t>
            </a: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digunakan untuk </a:t>
            </a:r>
            <a:r>
              <a:rPr lang="en-US" sz="1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menentukan fitur mana yang lebih dulu dijadikan </a:t>
            </a:r>
            <a:r>
              <a:rPr lang="en-US" sz="16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root</a:t>
            </a:r>
            <a:r>
              <a:rPr lang="en-US" sz="1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node </a:t>
            </a:r>
            <a:r>
              <a:rPr lang="en-US" sz="1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ataupun </a:t>
            </a:r>
            <a:r>
              <a:rPr lang="en-US" sz="16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decision node</a:t>
            </a: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yaitu fitur dengan split </a:t>
            </a:r>
            <a:r>
              <a:rPr lang="en-US" sz="1600" b="0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information gain</a:t>
            </a: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terbesar.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302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●"/>
            </a:pP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Perhitungan </a:t>
            </a:r>
            <a:r>
              <a:rPr lang="en-US" sz="1600" b="0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information gain</a:t>
            </a: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akan terus dilakukan (diulang) sampai </a:t>
            </a:r>
            <a:r>
              <a:rPr lang="en-US" sz="1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semua kemungkinan kondisi pada setiap fitur dihitung</a:t>
            </a: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atau sesuai </a:t>
            </a:r>
            <a:r>
              <a:rPr lang="en-US" sz="1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“prasyarat tertentu”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4" name="Google Shape;454;g12481026a16_0_216"/>
          <p:cNvSpPr/>
          <p:nvPr/>
        </p:nvSpPr>
        <p:spPr>
          <a:xfrm>
            <a:off x="395450" y="996175"/>
            <a:ext cx="4124100" cy="708000"/>
          </a:xfrm>
          <a:prstGeom prst="roundRect">
            <a:avLst>
              <a:gd name="adj" fmla="val 50000"/>
            </a:avLst>
          </a:prstGeom>
          <a:solidFill>
            <a:srgbClr val="FFE65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300" b="1">
                <a:solidFill>
                  <a:srgbClr val="434343"/>
                </a:solidFill>
              </a:rPr>
              <a:t>Recap - </a:t>
            </a:r>
            <a:r>
              <a:rPr lang="en-US" sz="2300" b="1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Information Gain</a:t>
            </a:r>
            <a:endParaRPr sz="2300" b="1" i="0" u="none" strike="noStrike" cap="non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1240eca5179_0_0"/>
          <p:cNvSpPr/>
          <p:nvPr/>
        </p:nvSpPr>
        <p:spPr>
          <a:xfrm>
            <a:off x="435900" y="2005200"/>
            <a:ext cx="11115000" cy="418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600"/>
              <a:buFont typeface="Arial"/>
              <a:buChar char="●"/>
            </a:pPr>
            <a:r>
              <a:rPr lang="en-US" sz="1600">
                <a:solidFill>
                  <a:srgbClr val="444444"/>
                </a:solidFill>
              </a:rPr>
              <a:t>Pada dataset pertama, dummy dataset, k</a:t>
            </a:r>
            <a:r>
              <a:rPr lang="en-US" sz="1600" b="0" i="0" u="none" strike="noStrike" cap="none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ita akan mencoba membuat </a:t>
            </a:r>
            <a:r>
              <a:rPr lang="en-US" sz="1600">
                <a:solidFill>
                  <a:srgbClr val="444444"/>
                </a:solidFill>
              </a:rPr>
              <a:t>dari awal untuk membangun </a:t>
            </a:r>
            <a:r>
              <a:rPr lang="en-US" sz="1600" b="0" i="0" u="none" strike="noStrike" cap="none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model decision tree </a:t>
            </a:r>
            <a:endParaRPr sz="1600" b="0" i="0" u="none" strike="noStrike" cap="none">
              <a:solidFill>
                <a:srgbClr val="44444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600"/>
              <a:buFont typeface="Arial"/>
              <a:buChar char="●"/>
            </a:pPr>
            <a:r>
              <a:rPr lang="en-US" sz="1600" b="0" i="0" u="none" strike="noStrike" cap="none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Algoritma untuk membuat </a:t>
            </a:r>
            <a:r>
              <a:rPr lang="en-US" sz="1600" b="0" i="1" u="none" strike="noStrike" cap="none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decision tree</a:t>
            </a:r>
            <a:r>
              <a:rPr lang="en-US" sz="1600" b="0" i="0" u="none" strike="noStrike" cap="none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 adalah sebagai berikut:</a:t>
            </a:r>
            <a:endParaRPr sz="1600" b="0" i="0" u="none" strike="noStrike" cap="none">
              <a:solidFill>
                <a:srgbClr val="44444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600"/>
              <a:buFont typeface="Arial"/>
              <a:buChar char="○"/>
            </a:pPr>
            <a:r>
              <a:rPr lang="en-US" sz="1600" b="0" i="0" u="none" strike="noStrike" cap="none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Jika semua label untuk (subset) data sama, maka buat </a:t>
            </a:r>
            <a:r>
              <a:rPr lang="en-US" sz="1600" b="1" i="1" u="none" strike="noStrike" cap="none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leaf node</a:t>
            </a:r>
            <a:r>
              <a:rPr lang="en-US" sz="1600" b="0" i="0" u="none" strike="noStrike" cap="none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 yang memprediksi label tersebut</a:t>
            </a:r>
            <a:endParaRPr sz="1600" b="0" i="0" u="none" strike="noStrike" cap="none">
              <a:solidFill>
                <a:srgbClr val="44444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600"/>
              <a:buFont typeface="Arial"/>
              <a:buChar char="○"/>
            </a:pPr>
            <a:r>
              <a:rPr lang="en-US" sz="1600" b="0" i="0" u="none" strike="noStrike" cap="none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Jika </a:t>
            </a:r>
            <a:r>
              <a:rPr lang="en-US" sz="1600" b="1" i="0" u="none" strike="noStrike" cap="none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tidak ada</a:t>
            </a:r>
            <a:r>
              <a:rPr lang="en-US" sz="1600" b="0" i="0" u="none" strike="noStrike" cap="none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 lagi fitur yang bisa digunakan sebagai </a:t>
            </a:r>
            <a:r>
              <a:rPr lang="en-US" sz="1600" b="1" i="1" u="none" strike="noStrike" cap="none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decision node</a:t>
            </a:r>
            <a:r>
              <a:rPr lang="en-US" sz="1600" b="0" i="0" u="none" strike="noStrike" cap="none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, maka buat </a:t>
            </a:r>
            <a:r>
              <a:rPr lang="en-US" sz="1600" b="1" i="1" u="none" strike="noStrike" cap="none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leaf node</a:t>
            </a:r>
            <a:r>
              <a:rPr lang="en-US" sz="1600" b="0" i="0" u="none" strike="noStrike" cap="none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 yang memprediksi </a:t>
            </a:r>
            <a:r>
              <a:rPr lang="en-US" sz="1600" b="1" i="0" u="none" strike="noStrike" cap="none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label yang paling banyak</a:t>
            </a:r>
            <a:endParaRPr sz="1600" b="0" i="0" u="none" strike="noStrike" cap="none">
              <a:solidFill>
                <a:srgbClr val="44444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600"/>
              <a:buFont typeface="Arial"/>
              <a:buChar char="○"/>
            </a:pPr>
            <a:r>
              <a:rPr lang="en-US" sz="1600" b="0" i="0" u="none" strike="noStrike" cap="none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Jika tidak, bagi (</a:t>
            </a:r>
            <a:r>
              <a:rPr lang="en-US" sz="1600" b="0" i="0" u="none" strike="noStrike" cap="none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  <a:extLst>
                  <a:ext uri="http://customooxmlschemas.google.com/">
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4"/>
                  </a:ext>
                </a:extLst>
              </a:rPr>
              <a:t>subset</a:t>
            </a:r>
            <a:r>
              <a:rPr lang="en-US" sz="1600" b="0" i="0" u="none" strike="noStrike" cap="none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) data berdasarkan fitur yang ada</a:t>
            </a:r>
            <a:endParaRPr sz="1600" b="0" i="0" u="none" strike="noStrike" cap="none">
              <a:solidFill>
                <a:srgbClr val="44444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600"/>
              <a:buFont typeface="Arial"/>
              <a:buChar char="○"/>
            </a:pPr>
            <a:r>
              <a:rPr lang="en-US" sz="1600" b="0" i="0" u="none" strike="noStrike" cap="none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Pilih </a:t>
            </a:r>
            <a:r>
              <a:rPr lang="en-US" sz="1600" b="1" i="1" u="none" strike="noStrike" cap="none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split</a:t>
            </a:r>
            <a:r>
              <a:rPr lang="en-US" sz="1600" b="0" i="0" u="none" strike="noStrike" cap="none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 sedemikian hingga menghasilkan </a:t>
            </a:r>
            <a:r>
              <a:rPr lang="en-US" sz="1600" b="1" i="1" u="none" strike="noStrike" cap="none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information gain paling besar</a:t>
            </a:r>
            <a:endParaRPr sz="1600" b="0" i="0" u="none" strike="noStrike" cap="none">
              <a:solidFill>
                <a:srgbClr val="44444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600"/>
              <a:buFont typeface="Arial"/>
              <a:buChar char="○"/>
            </a:pPr>
            <a:r>
              <a:rPr lang="en-US" sz="1600" b="0" i="0" u="none" strike="noStrike" cap="none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Buat </a:t>
            </a:r>
            <a:r>
              <a:rPr lang="en-US" sz="1600" b="1" i="1" u="none" strike="noStrike" cap="none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decision node</a:t>
            </a:r>
            <a:r>
              <a:rPr lang="en-US" sz="1600" b="0" i="0" u="none" strike="noStrike" cap="none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 dengan </a:t>
            </a:r>
            <a:r>
              <a:rPr lang="en-US" sz="1600" b="1" i="1" u="none" strike="noStrike" cap="none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split</a:t>
            </a:r>
            <a:r>
              <a:rPr lang="en-US" sz="1600" b="0" i="0" u="none" strike="noStrike" cap="none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 tersebut</a:t>
            </a:r>
            <a:endParaRPr sz="1600" b="0" i="0" u="none" strike="noStrike" cap="none">
              <a:solidFill>
                <a:srgbClr val="44444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600"/>
              <a:buFont typeface="Arial"/>
              <a:buChar char="○"/>
            </a:pPr>
            <a:r>
              <a:rPr lang="en-US" sz="1600" b="0" i="0" u="none" strike="noStrike" cap="none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Ulangi setiap subset hasil </a:t>
            </a:r>
            <a:r>
              <a:rPr lang="en-US" sz="1600" b="0" i="1" u="none" strike="noStrike" cap="none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split</a:t>
            </a:r>
            <a:r>
              <a:rPr lang="en-US" sz="1600" b="0" i="0" u="none" strike="noStrike" cap="none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 dengan pilihan fitur yang ada</a:t>
            </a:r>
            <a:endParaRPr sz="1600" b="0" i="0" u="none" strike="noStrike" cap="none">
              <a:solidFill>
                <a:srgbClr val="44444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0" name="Google Shape;460;g1240eca5179_0_0"/>
          <p:cNvSpPr/>
          <p:nvPr/>
        </p:nvSpPr>
        <p:spPr>
          <a:xfrm>
            <a:off x="435900" y="1004525"/>
            <a:ext cx="2664600" cy="708000"/>
          </a:xfrm>
          <a:prstGeom prst="roundRect">
            <a:avLst>
              <a:gd name="adj" fmla="val 50000"/>
            </a:avLst>
          </a:prstGeom>
          <a:solidFill>
            <a:srgbClr val="FFE65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Dummy Dataset</a:t>
            </a:r>
            <a:endParaRPr sz="1800" b="1" i="0" u="none" strike="noStrike" cap="none">
              <a:solidFill>
                <a:srgbClr val="444444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23a5919eb8_0_0"/>
          <p:cNvSpPr txBox="1"/>
          <p:nvPr/>
        </p:nvSpPr>
        <p:spPr>
          <a:xfrm>
            <a:off x="1465714" y="3075077"/>
            <a:ext cx="92601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698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Recap: Classification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g123a5919eb8_0_0"/>
          <p:cNvSpPr/>
          <p:nvPr/>
        </p:nvSpPr>
        <p:spPr>
          <a:xfrm>
            <a:off x="5418767" y="3684294"/>
            <a:ext cx="1353900" cy="76200"/>
          </a:xfrm>
          <a:prstGeom prst="rect">
            <a:avLst/>
          </a:prstGeom>
          <a:solidFill>
            <a:srgbClr val="FFE65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12481026a16_0_297"/>
          <p:cNvSpPr/>
          <p:nvPr/>
        </p:nvSpPr>
        <p:spPr>
          <a:xfrm>
            <a:off x="435900" y="1004525"/>
            <a:ext cx="3597600" cy="708000"/>
          </a:xfrm>
          <a:prstGeom prst="roundRect">
            <a:avLst>
              <a:gd name="adj" fmla="val 50000"/>
            </a:avLst>
          </a:prstGeom>
          <a:solidFill>
            <a:srgbClr val="FFE65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>
                <a:solidFill>
                  <a:srgbClr val="444444"/>
                </a:solidFill>
              </a:rPr>
              <a:t>Expected Decision Tree</a:t>
            </a:r>
            <a:endParaRPr sz="1800" b="1" i="0" u="none" strike="noStrike" cap="none">
              <a:solidFill>
                <a:srgbClr val="44444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6" name="Picture 2" descr="How exactly Decision Trees are built. | by Chamanth mvs | Analytics Vidhya  | Medium">
            <a:extLst>
              <a:ext uri="{FF2B5EF4-FFF2-40B4-BE49-F238E27FC236}">
                <a16:creationId xmlns:a16="http://schemas.microsoft.com/office/drawing/2014/main" id="{23A4F07A-0F52-4C39-A307-DFF1248FD4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8668" y="2024425"/>
            <a:ext cx="5705475" cy="382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12481026a16_0_297"/>
          <p:cNvSpPr/>
          <p:nvPr/>
        </p:nvSpPr>
        <p:spPr>
          <a:xfrm>
            <a:off x="435900" y="1004525"/>
            <a:ext cx="3597600" cy="708000"/>
          </a:xfrm>
          <a:prstGeom prst="roundRect">
            <a:avLst>
              <a:gd name="adj" fmla="val 50000"/>
            </a:avLst>
          </a:prstGeom>
          <a:solidFill>
            <a:srgbClr val="FFE65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>
                <a:solidFill>
                  <a:srgbClr val="444444"/>
                </a:solidFill>
              </a:rPr>
              <a:t>Expected Decision Tree</a:t>
            </a:r>
            <a:endParaRPr sz="1800" b="1" i="0" u="none" strike="noStrike" cap="none">
              <a:solidFill>
                <a:srgbClr val="44444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66" name="Google Shape;466;g12481026a16_0_2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03375" y="1712525"/>
            <a:ext cx="6985251" cy="45063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9076212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12481026a16_0_303"/>
          <p:cNvSpPr txBox="1"/>
          <p:nvPr/>
        </p:nvSpPr>
        <p:spPr>
          <a:xfrm>
            <a:off x="1465939" y="3167402"/>
            <a:ext cx="92601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698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>
                <a:solidFill>
                  <a:srgbClr val="3F3F3F"/>
                </a:solidFill>
              </a:rPr>
              <a:t>How do we get the model?</a:t>
            </a:r>
            <a:endParaRPr sz="2800" i="1">
              <a:solidFill>
                <a:srgbClr val="3F3F3F"/>
              </a:solidFill>
            </a:endParaRPr>
          </a:p>
        </p:txBody>
      </p:sp>
      <p:sp>
        <p:nvSpPr>
          <p:cNvPr id="472" name="Google Shape;472;g12481026a16_0_303"/>
          <p:cNvSpPr/>
          <p:nvPr/>
        </p:nvSpPr>
        <p:spPr>
          <a:xfrm>
            <a:off x="5418767" y="3684294"/>
            <a:ext cx="1353900" cy="76200"/>
          </a:xfrm>
          <a:prstGeom prst="rect">
            <a:avLst/>
          </a:prstGeom>
          <a:solidFill>
            <a:srgbClr val="FFE65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1240eca5179_0_5"/>
          <p:cNvSpPr/>
          <p:nvPr/>
        </p:nvSpPr>
        <p:spPr>
          <a:xfrm>
            <a:off x="435900" y="1004525"/>
            <a:ext cx="3505500" cy="708000"/>
          </a:xfrm>
          <a:prstGeom prst="roundRect">
            <a:avLst>
              <a:gd name="adj" fmla="val 50000"/>
            </a:avLst>
          </a:prstGeom>
          <a:solidFill>
            <a:srgbClr val="FFE65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Custom Python Function</a:t>
            </a:r>
            <a:endParaRPr sz="1800" b="1" i="0" u="none" strike="noStrike" cap="none">
              <a:solidFill>
                <a:srgbClr val="44444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78" name="Google Shape;478;g1240eca5179_0_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864925"/>
            <a:ext cx="6645900" cy="377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9" name="Google Shape;479;g1240eca5179_0_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818600" y="1228687"/>
            <a:ext cx="6373399" cy="50437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1240eca5179_0_10"/>
          <p:cNvSpPr/>
          <p:nvPr/>
        </p:nvSpPr>
        <p:spPr>
          <a:xfrm>
            <a:off x="7657075" y="1862975"/>
            <a:ext cx="3746400" cy="43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Hitung </a:t>
            </a:r>
            <a:r>
              <a:rPr lang="en-US" sz="1800" b="1" i="0" u="none" strike="noStrike" cap="none">
                <a:solidFill>
                  <a:srgbClr val="444444"/>
                </a:solidFill>
              </a:rPr>
              <a:t>entropy </a:t>
            </a:r>
            <a:r>
              <a:rPr lang="en-US" sz="1800" b="0" i="0" u="none" strike="noStrike" cap="none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pada </a:t>
            </a:r>
            <a:r>
              <a:rPr lang="en-US" sz="1800" b="1" i="0" u="none" strike="noStrike" cap="none">
                <a:solidFill>
                  <a:srgbClr val="444444"/>
                </a:solidFill>
              </a:rPr>
              <a:t>variabel target</a:t>
            </a:r>
            <a:endParaRPr sz="1800" b="1" i="0" u="none" strike="noStrike" cap="none">
              <a:solidFill>
                <a:srgbClr val="444444"/>
              </a:solidFill>
            </a:endParaRPr>
          </a:p>
        </p:txBody>
      </p:sp>
      <p:sp>
        <p:nvSpPr>
          <p:cNvPr id="485" name="Google Shape;485;g1240eca5179_0_10"/>
          <p:cNvSpPr/>
          <p:nvPr/>
        </p:nvSpPr>
        <p:spPr>
          <a:xfrm>
            <a:off x="435900" y="1004525"/>
            <a:ext cx="4464600" cy="708000"/>
          </a:xfrm>
          <a:prstGeom prst="roundRect">
            <a:avLst>
              <a:gd name="adj" fmla="val 50000"/>
            </a:avLst>
          </a:prstGeom>
          <a:solidFill>
            <a:srgbClr val="FFE65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Information Gain for Whole Dataset</a:t>
            </a:r>
            <a:endParaRPr sz="1800" b="1" i="0" u="none" strike="noStrike" cap="none">
              <a:solidFill>
                <a:srgbClr val="44444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6" name="Google Shape;486;g1240eca5179_0_10"/>
          <p:cNvPicPr preferRelativeResize="0"/>
          <p:nvPr/>
        </p:nvPicPr>
        <p:blipFill rotWithShape="1">
          <a:blip r:embed="rId4">
            <a:alphaModFix amt="44000"/>
          </a:blip>
          <a:srcRect b="47903"/>
          <a:stretch/>
        </p:blipFill>
        <p:spPr>
          <a:xfrm>
            <a:off x="435900" y="1862969"/>
            <a:ext cx="7221176" cy="163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7" name="Google Shape;487;g1240eca5179_0_10"/>
          <p:cNvPicPr preferRelativeResize="0"/>
          <p:nvPr/>
        </p:nvPicPr>
        <p:blipFill rotWithShape="1">
          <a:blip r:embed="rId5">
            <a:alphaModFix/>
          </a:blip>
          <a:srcRect b="74329"/>
          <a:stretch/>
        </p:blipFill>
        <p:spPr>
          <a:xfrm>
            <a:off x="435900" y="1862972"/>
            <a:ext cx="7221176" cy="804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1240eca5179_0_20"/>
          <p:cNvSpPr/>
          <p:nvPr/>
        </p:nvSpPr>
        <p:spPr>
          <a:xfrm>
            <a:off x="7657075" y="1862975"/>
            <a:ext cx="3746400" cy="43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44444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44444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Hitung </a:t>
            </a:r>
            <a:r>
              <a:rPr lang="en-US" sz="1800" b="1" i="0" u="none" strike="noStrike" cap="none">
                <a:solidFill>
                  <a:srgbClr val="444444"/>
                </a:solidFill>
                <a:extLst>
                  <a:ext uri="http://customooxmlschemas.google.com/">
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5"/>
                  </a:ext>
                </a:extLst>
              </a:rPr>
              <a:t>entropy</a:t>
            </a:r>
            <a:r>
              <a:rPr lang="en-US" sz="1800" b="1" i="0" u="none" strike="noStrike" cap="none">
                <a:solidFill>
                  <a:srgbClr val="444444"/>
                </a:solidFill>
              </a:rPr>
              <a:t> </a:t>
            </a:r>
            <a:r>
              <a:rPr lang="en-US" sz="1800" b="0" i="0" u="none" strike="noStrike" cap="none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untuk setiap</a:t>
            </a:r>
            <a:r>
              <a:rPr lang="en-US" sz="1800" b="1" i="0" u="none" strike="noStrike" cap="none">
                <a:solidFill>
                  <a:srgbClr val="444444"/>
                </a:solidFill>
              </a:rPr>
              <a:t> </a:t>
            </a:r>
            <a:r>
              <a:rPr lang="en-US" sz="1800" b="1" i="0" u="none" strike="noStrike" cap="none">
                <a:solidFill>
                  <a:srgbClr val="444444"/>
                </a:solidFill>
                <a:extLst>
                  <a:ext uri="http://customooxmlschemas.google.com/">
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6"/>
                  </a:ext>
                </a:extLst>
              </a:rPr>
              <a:t>fitur</a:t>
            </a:r>
            <a:r>
              <a:rPr lang="en-US" sz="1800" b="1" i="0" u="none" strike="noStrike" cap="none">
                <a:solidFill>
                  <a:srgbClr val="444444"/>
                </a:solidFill>
              </a:rPr>
              <a:t> yang ada</a:t>
            </a:r>
            <a:endParaRPr sz="1800" b="1" i="0" u="none" strike="noStrike" cap="none">
              <a:solidFill>
                <a:srgbClr val="444444"/>
              </a:solidFill>
            </a:endParaRPr>
          </a:p>
        </p:txBody>
      </p:sp>
      <p:sp>
        <p:nvSpPr>
          <p:cNvPr id="493" name="Google Shape;493;g1240eca5179_0_20"/>
          <p:cNvSpPr/>
          <p:nvPr/>
        </p:nvSpPr>
        <p:spPr>
          <a:xfrm>
            <a:off x="435900" y="1004525"/>
            <a:ext cx="4464600" cy="708000"/>
          </a:xfrm>
          <a:prstGeom prst="roundRect">
            <a:avLst>
              <a:gd name="adj" fmla="val 50000"/>
            </a:avLst>
          </a:prstGeom>
          <a:solidFill>
            <a:srgbClr val="FFE65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Information Gain for Whole Dataset</a:t>
            </a:r>
            <a:endParaRPr sz="1800" b="1" i="0" u="none" strike="noStrike" cap="none">
              <a:solidFill>
                <a:srgbClr val="44444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94" name="Google Shape;494;g1240eca5179_0_20"/>
          <p:cNvPicPr preferRelativeResize="0"/>
          <p:nvPr/>
        </p:nvPicPr>
        <p:blipFill rotWithShape="1">
          <a:blip r:embed="rId4">
            <a:alphaModFix amt="44000"/>
          </a:blip>
          <a:srcRect b="47903"/>
          <a:stretch/>
        </p:blipFill>
        <p:spPr>
          <a:xfrm>
            <a:off x="435900" y="1862969"/>
            <a:ext cx="7221176" cy="163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5" name="Google Shape;495;g1240eca5179_0_20"/>
          <p:cNvPicPr preferRelativeResize="0"/>
          <p:nvPr/>
        </p:nvPicPr>
        <p:blipFill rotWithShape="1">
          <a:blip r:embed="rId5">
            <a:alphaModFix/>
          </a:blip>
          <a:srcRect t="24953" b="47904"/>
          <a:stretch/>
        </p:blipFill>
        <p:spPr>
          <a:xfrm>
            <a:off x="435900" y="2644602"/>
            <a:ext cx="7221176" cy="850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1240eca5179_0_27"/>
          <p:cNvSpPr/>
          <p:nvPr/>
        </p:nvSpPr>
        <p:spPr>
          <a:xfrm>
            <a:off x="6838950" y="1867650"/>
            <a:ext cx="5282700" cy="43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800"/>
              <a:buFont typeface="Arial"/>
              <a:buChar char="●"/>
            </a:pPr>
            <a:r>
              <a:rPr lang="en-US" sz="1800" b="0" i="0" u="none" strike="noStrike" cap="none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Diperoleh entropy paling rendah adalah </a:t>
            </a:r>
            <a:r>
              <a:rPr lang="en-US" sz="1800" b="1" i="0" u="none" strike="noStrike" cap="none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level</a:t>
            </a:r>
            <a:r>
              <a:rPr lang="en-US" sz="1800" b="0" i="0" u="none" strike="noStrike" cap="none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, sehingga kita akan buat </a:t>
            </a:r>
            <a:r>
              <a:rPr lang="en-US" sz="1800" b="1" i="0" u="none" strike="noStrike" cap="none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root node</a:t>
            </a:r>
            <a:r>
              <a:rPr lang="en-US" sz="1800" b="0" i="0" u="none" strike="noStrike" cap="none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 menggunakan fitur </a:t>
            </a:r>
            <a:r>
              <a:rPr lang="en-US" sz="1800" b="1" i="0" u="none" strike="noStrike" cap="none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level</a:t>
            </a:r>
            <a:endParaRPr sz="1800" b="0" i="0" u="none" strike="noStrike" cap="none">
              <a:solidFill>
                <a:srgbClr val="44444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800"/>
              <a:buFont typeface="Arial"/>
              <a:buChar char="●"/>
            </a:pPr>
            <a:r>
              <a:rPr lang="en-US" sz="1800" b="0" i="0" u="none" strike="noStrike" cap="none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Jika kita partisi berdasarkan nilai </a:t>
            </a:r>
            <a:r>
              <a:rPr lang="en-US" sz="1800" b="1" i="0" u="none" strike="noStrike" cap="none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level</a:t>
            </a:r>
            <a:r>
              <a:rPr lang="en-US" sz="1800" b="0" i="0" u="none" strike="noStrike" cap="none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, diperoleh distribusi nilai label seperti di samping. Sehingga:</a:t>
            </a:r>
            <a:endParaRPr sz="1800" b="0" i="0" u="none" strike="noStrike" cap="none">
              <a:solidFill>
                <a:srgbClr val="44444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800"/>
              <a:buFont typeface="Arial"/>
              <a:buChar char="○"/>
            </a:pPr>
            <a:r>
              <a:rPr lang="en-US" sz="1800" b="0" i="1" u="none" strike="noStrike" cap="none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Child node</a:t>
            </a:r>
            <a:r>
              <a:rPr lang="en-US" sz="1800" b="0" i="0" u="none" strike="noStrike" cap="none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 dari </a:t>
            </a:r>
            <a:r>
              <a:rPr lang="en-US" sz="1800" b="0" i="1" u="none" strike="noStrike" cap="none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Mid</a:t>
            </a:r>
            <a:r>
              <a:rPr lang="en-US" sz="1800" b="0" i="0" u="none" strike="noStrike" cap="none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 akan menjadi </a:t>
            </a:r>
            <a:r>
              <a:rPr lang="en-US" sz="1800" b="1" i="1" u="none" strike="noStrike" cap="none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leaf node</a:t>
            </a:r>
            <a:endParaRPr sz="1800" b="0" i="0" u="none" strike="noStrike" cap="none">
              <a:solidFill>
                <a:srgbClr val="44444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800"/>
              <a:buFont typeface="Arial"/>
              <a:buChar char="○"/>
            </a:pPr>
            <a:r>
              <a:rPr lang="en-US" sz="1800" b="0" i="0" u="none" strike="noStrike" cap="none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Lakukan partisi untuk nilai </a:t>
            </a:r>
            <a:r>
              <a:rPr lang="en-US" sz="1800" b="0" i="1" u="none" strike="noStrike" cap="none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Junior </a:t>
            </a:r>
            <a:r>
              <a:rPr lang="en-US" sz="1800" b="0" i="0" u="none" strike="noStrike" cap="none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dan </a:t>
            </a:r>
            <a:r>
              <a:rPr lang="en-US" sz="1800" b="0" i="1" u="none" strike="noStrike" cap="none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Senior</a:t>
            </a:r>
            <a:endParaRPr sz="1800" b="0" i="0" u="none" strike="noStrike" cap="none">
              <a:solidFill>
                <a:srgbClr val="44444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1" name="Google Shape;501;g1240eca5179_0_27"/>
          <p:cNvSpPr/>
          <p:nvPr/>
        </p:nvSpPr>
        <p:spPr>
          <a:xfrm>
            <a:off x="435900" y="1004525"/>
            <a:ext cx="4464600" cy="708000"/>
          </a:xfrm>
          <a:prstGeom prst="roundRect">
            <a:avLst>
              <a:gd name="adj" fmla="val 50000"/>
            </a:avLst>
          </a:prstGeom>
          <a:solidFill>
            <a:srgbClr val="FFE65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Information Gain for Whole Dataset</a:t>
            </a:r>
            <a:endParaRPr sz="1800" b="1" i="0" u="none" strike="noStrike" cap="none">
              <a:solidFill>
                <a:srgbClr val="44444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2" name="Google Shape;502;g1240eca5179_0_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867650"/>
            <a:ext cx="6589049" cy="270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3" name="Google Shape;503;g1240eca5179_0_2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816300" y="4362775"/>
            <a:ext cx="2772742" cy="165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1240eca5179_0_44"/>
          <p:cNvSpPr/>
          <p:nvPr/>
        </p:nvSpPr>
        <p:spPr>
          <a:xfrm>
            <a:off x="7657075" y="1862975"/>
            <a:ext cx="3746400" cy="43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Partisi dataset berdasarkan nilai level, dalam hal ini jika </a:t>
            </a:r>
            <a:r>
              <a:rPr lang="en-US" sz="1800" b="1" i="0" u="none" strike="noStrike" cap="none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level=”Senior”</a:t>
            </a:r>
            <a:endParaRPr sz="1800" b="1" i="0" u="none" strike="noStrike" cap="none">
              <a:solidFill>
                <a:srgbClr val="44444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9" name="Google Shape;509;g1240eca5179_0_44"/>
          <p:cNvSpPr/>
          <p:nvPr/>
        </p:nvSpPr>
        <p:spPr>
          <a:xfrm>
            <a:off x="435900" y="1004525"/>
            <a:ext cx="5749800" cy="708000"/>
          </a:xfrm>
          <a:prstGeom prst="roundRect">
            <a:avLst>
              <a:gd name="adj" fmla="val 50000"/>
            </a:avLst>
          </a:prstGeom>
          <a:solidFill>
            <a:srgbClr val="FFE65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Information Gain after Split by Level=”Senior”</a:t>
            </a:r>
            <a:endParaRPr sz="1800" b="1" i="0" u="none" strike="noStrike" cap="none">
              <a:solidFill>
                <a:srgbClr val="44444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10" name="Google Shape;510;g1240eca5179_0_44"/>
          <p:cNvPicPr preferRelativeResize="0"/>
          <p:nvPr/>
        </p:nvPicPr>
        <p:blipFill rotWithShape="1">
          <a:blip r:embed="rId4">
            <a:alphaModFix amt="50000"/>
          </a:blip>
          <a:srcRect b="43394"/>
          <a:stretch/>
        </p:blipFill>
        <p:spPr>
          <a:xfrm>
            <a:off x="152400" y="1864925"/>
            <a:ext cx="7352274" cy="2333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11" name="Google Shape;511;g1240eca5179_0_44"/>
          <p:cNvPicPr preferRelativeResize="0"/>
          <p:nvPr/>
        </p:nvPicPr>
        <p:blipFill rotWithShape="1">
          <a:blip r:embed="rId5">
            <a:alphaModFix/>
          </a:blip>
          <a:srcRect b="61152"/>
          <a:stretch/>
        </p:blipFill>
        <p:spPr>
          <a:xfrm>
            <a:off x="152400" y="1864925"/>
            <a:ext cx="7352274" cy="160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" name="Google Shape;512;g1240eca5179_0_44"/>
          <p:cNvPicPr preferRelativeResize="0"/>
          <p:nvPr/>
        </p:nvPicPr>
        <p:blipFill rotWithShape="1">
          <a:blip r:embed="rId5">
            <a:alphaModFix/>
          </a:blip>
          <a:srcRect t="56606" b="13673"/>
          <a:stretch/>
        </p:blipFill>
        <p:spPr>
          <a:xfrm>
            <a:off x="152400" y="4198474"/>
            <a:ext cx="7352274" cy="1225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1240eca5179_0_55"/>
          <p:cNvSpPr/>
          <p:nvPr/>
        </p:nvSpPr>
        <p:spPr>
          <a:xfrm>
            <a:off x="7657075" y="1862975"/>
            <a:ext cx="3746400" cy="43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44444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44444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44444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44444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 err="1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Diperoleh</a:t>
            </a:r>
            <a:r>
              <a:rPr lang="en-US" sz="1800" b="0" i="0" u="none" strike="noStrike" cap="none" dirty="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0" i="0" u="none" strike="noStrike" cap="none" dirty="0" err="1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bahwa</a:t>
            </a:r>
            <a:r>
              <a:rPr lang="en-US" sz="1800" b="0" i="0" u="none" strike="noStrike" cap="none" dirty="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1" i="0" u="none" strike="noStrike" cap="none" dirty="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tweets</a:t>
            </a:r>
            <a:r>
              <a:rPr lang="en-US" sz="1800" b="0" i="0" u="none" strike="noStrike" cap="none" dirty="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0" i="0" u="none" strike="noStrike" cap="none" dirty="0" err="1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memiliki</a:t>
            </a:r>
            <a:r>
              <a:rPr lang="en-US" sz="1800" b="0" i="0" u="none" strike="noStrike" cap="none" dirty="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 entropy paling </a:t>
            </a:r>
            <a:r>
              <a:rPr lang="en-US" sz="1800" b="0" i="0" u="none" strike="noStrike" cap="none" dirty="0" err="1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rendah</a:t>
            </a:r>
            <a:r>
              <a:rPr lang="en-US" sz="1800" b="0" i="0" u="none" strike="noStrike" cap="none" dirty="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0" i="0" u="none" strike="noStrike" cap="none" dirty="0" err="1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setelah</a:t>
            </a:r>
            <a:r>
              <a:rPr lang="en-US" sz="1800" b="0" i="0" u="none" strike="noStrike" cap="none" dirty="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0" i="0" u="none" strike="noStrike" cap="none" dirty="0" err="1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dilakukan</a:t>
            </a:r>
            <a:r>
              <a:rPr lang="en-US" sz="1800" b="0" i="0" u="none" strike="noStrike" cap="none" dirty="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0" i="0" u="none" strike="noStrike" cap="none" dirty="0" err="1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partisi</a:t>
            </a:r>
            <a:r>
              <a:rPr lang="en-US" sz="1800" b="0" i="0" u="none" strike="noStrike" cap="none" dirty="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0" i="0" u="none" strike="noStrike" cap="none" dirty="0" err="1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berdasarkan</a:t>
            </a:r>
            <a:r>
              <a:rPr lang="en-US" sz="1800" b="0" i="0" u="none" strike="noStrike" cap="none" dirty="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1" i="0" u="none" strike="noStrike" cap="none" dirty="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level=”Senior”</a:t>
            </a:r>
            <a:endParaRPr sz="1800" b="0" i="0" u="none" strike="noStrike" cap="none" dirty="0">
              <a:solidFill>
                <a:srgbClr val="44444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18" name="Google Shape;518;g1240eca5179_0_55"/>
          <p:cNvPicPr preferRelativeResize="0"/>
          <p:nvPr/>
        </p:nvPicPr>
        <p:blipFill rotWithShape="1">
          <a:blip r:embed="rId4">
            <a:alphaModFix amt="50000"/>
          </a:blip>
          <a:srcRect/>
          <a:stretch/>
        </p:blipFill>
        <p:spPr>
          <a:xfrm>
            <a:off x="152400" y="1864925"/>
            <a:ext cx="7352274" cy="4122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g1240eca5179_0_55"/>
          <p:cNvPicPr preferRelativeResize="0"/>
          <p:nvPr/>
        </p:nvPicPr>
        <p:blipFill rotWithShape="1">
          <a:blip r:embed="rId5">
            <a:alphaModFix/>
          </a:blip>
          <a:srcRect t="39431" b="43393"/>
          <a:stretch/>
        </p:blipFill>
        <p:spPr>
          <a:xfrm>
            <a:off x="152400" y="3490475"/>
            <a:ext cx="7352274" cy="708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" name="Google Shape;520;g1240eca5179_0_55"/>
          <p:cNvPicPr preferRelativeResize="0"/>
          <p:nvPr/>
        </p:nvPicPr>
        <p:blipFill rotWithShape="1">
          <a:blip r:embed="rId5">
            <a:alphaModFix/>
          </a:blip>
          <a:srcRect t="86326"/>
          <a:stretch/>
        </p:blipFill>
        <p:spPr>
          <a:xfrm>
            <a:off x="152400" y="5423651"/>
            <a:ext cx="7352274" cy="563700"/>
          </a:xfrm>
          <a:prstGeom prst="rect">
            <a:avLst/>
          </a:prstGeom>
          <a:noFill/>
          <a:ln>
            <a:noFill/>
          </a:ln>
        </p:spPr>
      </p:pic>
      <p:sp>
        <p:nvSpPr>
          <p:cNvPr id="521" name="Google Shape;521;g1240eca5179_0_55"/>
          <p:cNvSpPr/>
          <p:nvPr/>
        </p:nvSpPr>
        <p:spPr>
          <a:xfrm>
            <a:off x="435900" y="1004525"/>
            <a:ext cx="5749800" cy="708000"/>
          </a:xfrm>
          <a:prstGeom prst="roundRect">
            <a:avLst>
              <a:gd name="adj" fmla="val 50000"/>
            </a:avLst>
          </a:prstGeom>
          <a:solidFill>
            <a:srgbClr val="FFE65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Information Gain after Split by Level=”Senior”</a:t>
            </a:r>
            <a:endParaRPr sz="1800" b="1" i="0" u="none" strike="noStrike" cap="none">
              <a:solidFill>
                <a:srgbClr val="444444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1240eca5179_0_64"/>
          <p:cNvSpPr/>
          <p:nvPr/>
        </p:nvSpPr>
        <p:spPr>
          <a:xfrm>
            <a:off x="7657075" y="1862975"/>
            <a:ext cx="3746400" cy="43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800"/>
              <a:buFont typeface="Arial"/>
              <a:buChar char="●"/>
            </a:pPr>
            <a:r>
              <a:rPr lang="en-US" sz="1800" b="0" i="0" u="none" strike="noStrike" cap="none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Jika kita </a:t>
            </a:r>
            <a:r>
              <a:rPr lang="en-US" sz="1800" b="0" i="0" u="none" strike="noStrike" cap="none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  <a:extLst>
                  <a:ext uri="http://customooxmlschemas.google.com/">
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7"/>
                  </a:ext>
                </a:extLst>
              </a:rPr>
              <a:t>partisi</a:t>
            </a:r>
            <a:r>
              <a:rPr lang="en-US" sz="1800" b="0" i="0" u="none" strike="noStrike" cap="none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 berdasarkan </a:t>
            </a:r>
            <a:r>
              <a:rPr lang="en-US" sz="1800" b="1" i="0" u="none" strike="noStrike" cap="none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tweets</a:t>
            </a:r>
            <a:r>
              <a:rPr lang="en-US" sz="1800" b="0" i="0" u="none" strike="noStrike" cap="none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 (untuk dataset dengan kondisi </a:t>
            </a:r>
            <a:r>
              <a:rPr lang="en-US" sz="1800" b="1" i="0" u="none" strike="noStrike" cap="none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level=”Senior”</a:t>
            </a:r>
            <a:r>
              <a:rPr lang="en-US" sz="1800" b="0" i="0" u="none" strike="noStrike" cap="none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), diperoleh distribusi label seperti di samping.</a:t>
            </a:r>
            <a:endParaRPr sz="1800" b="0" i="0" u="none" strike="noStrike" cap="none">
              <a:solidFill>
                <a:srgbClr val="44444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800"/>
              <a:buFont typeface="Arial"/>
              <a:buChar char="●"/>
            </a:pPr>
            <a:r>
              <a:rPr lang="en-US" sz="1800" b="0" i="0" u="none" strike="noStrike" cap="none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Sehingga, untuk setiap nilai </a:t>
            </a:r>
            <a:r>
              <a:rPr lang="en-US" sz="1800" b="1" i="0" u="none" strike="noStrike" cap="none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tweets</a:t>
            </a:r>
            <a:r>
              <a:rPr lang="en-US" sz="1800" b="0" i="0" u="none" strike="noStrike" cap="none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 akan menjadi </a:t>
            </a:r>
            <a:r>
              <a:rPr lang="en-US" sz="1800" b="1" i="0" u="none" strike="noStrike" cap="none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leaf node</a:t>
            </a:r>
            <a:endParaRPr sz="1800" b="0" i="0" u="none" strike="noStrike" cap="none">
              <a:solidFill>
                <a:srgbClr val="44444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27" name="Google Shape;527;g1240eca5179_0_6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2373400"/>
            <a:ext cx="6915150" cy="2514600"/>
          </a:xfrm>
          <a:prstGeom prst="rect">
            <a:avLst/>
          </a:prstGeom>
          <a:noFill/>
          <a:ln>
            <a:noFill/>
          </a:ln>
        </p:spPr>
      </p:pic>
      <p:sp>
        <p:nvSpPr>
          <p:cNvPr id="528" name="Google Shape;528;g1240eca5179_0_64"/>
          <p:cNvSpPr/>
          <p:nvPr/>
        </p:nvSpPr>
        <p:spPr>
          <a:xfrm>
            <a:off x="435900" y="1004525"/>
            <a:ext cx="5749800" cy="708000"/>
          </a:xfrm>
          <a:prstGeom prst="roundRect">
            <a:avLst>
              <a:gd name="adj" fmla="val 50000"/>
            </a:avLst>
          </a:prstGeom>
          <a:solidFill>
            <a:srgbClr val="FFE65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Information Gain after Split by Level=”Senior”</a:t>
            </a:r>
            <a:endParaRPr sz="1800" b="1" i="0" u="none" strike="noStrike" cap="none">
              <a:solidFill>
                <a:srgbClr val="444444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1e9673d999_0_120"/>
          <p:cNvSpPr/>
          <p:nvPr/>
        </p:nvSpPr>
        <p:spPr>
          <a:xfrm>
            <a:off x="435900" y="2005200"/>
            <a:ext cx="10495800" cy="30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600"/>
              <a:buFont typeface="Arial"/>
              <a:buChar char="●"/>
            </a:pPr>
            <a:r>
              <a:rPr lang="en-US"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Klasifikasi merupakan salah satu </a:t>
            </a:r>
            <a:r>
              <a:rPr lang="en-US" sz="1600" b="0" i="1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task</a:t>
            </a:r>
            <a:r>
              <a:rPr lang="en-US"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 dalam </a:t>
            </a:r>
            <a:r>
              <a:rPr lang="en-US" sz="1600" b="0" i="1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supervised learning</a:t>
            </a:r>
            <a:r>
              <a:rPr lang="en-US"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 yang mencoba memprediksi suatu input termasuk ke dalam kategori / kelas tertentu.</a:t>
            </a:r>
            <a:endParaRPr sz="1600" b="0" i="0" u="none" strike="noStrike" cap="non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●"/>
            </a:pPr>
            <a:r>
              <a:rPr lang="en-US"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Contoh kategori: </a:t>
            </a:r>
            <a:r>
              <a:rPr lang="en-US" sz="1600" b="0" i="1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Positive / Negative</a:t>
            </a:r>
            <a:r>
              <a:rPr lang="en-US"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600" b="0" i="1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Music / Entertainment / Style / News / </a:t>
            </a:r>
            <a:r>
              <a:rPr lang="en-US" sz="1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etc.</a:t>
            </a:r>
            <a:endParaRPr sz="1600" b="0" i="0" u="none" strike="noStrike" cap="non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g11e9673d999_0_120"/>
          <p:cNvSpPr/>
          <p:nvPr/>
        </p:nvSpPr>
        <p:spPr>
          <a:xfrm>
            <a:off x="435895" y="1004525"/>
            <a:ext cx="2192100" cy="708000"/>
          </a:xfrm>
          <a:prstGeom prst="roundRect">
            <a:avLst>
              <a:gd name="adj" fmla="val 50000"/>
            </a:avLst>
          </a:prstGeom>
          <a:solidFill>
            <a:srgbClr val="FFE65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Classification</a:t>
            </a:r>
            <a:endParaRPr sz="1800" b="1" i="0" u="none" strike="noStrike" cap="none">
              <a:solidFill>
                <a:srgbClr val="44444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5" name="Google Shape;125;g11e9673d999_0_120"/>
          <p:cNvGrpSpPr/>
          <p:nvPr/>
        </p:nvGrpSpPr>
        <p:grpSpPr>
          <a:xfrm>
            <a:off x="826653" y="3296271"/>
            <a:ext cx="4293900" cy="2182356"/>
            <a:chOff x="-172941" y="1706525"/>
            <a:chExt cx="4194900" cy="2095800"/>
          </a:xfrm>
        </p:grpSpPr>
        <p:pic>
          <p:nvPicPr>
            <p:cNvPr id="126" name="Google Shape;126;g11e9673d999_0_120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-172941" y="1706525"/>
              <a:ext cx="4194900" cy="2095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7" name="Google Shape;127;g11e9673d999_0_120"/>
            <p:cNvSpPr/>
            <p:nvPr/>
          </p:nvSpPr>
          <p:spPr>
            <a:xfrm>
              <a:off x="1445850" y="2393450"/>
              <a:ext cx="957300" cy="708000"/>
            </a:xfrm>
            <a:prstGeom prst="rect">
              <a:avLst/>
            </a:prstGeom>
            <a:solidFill>
              <a:srgbClr val="E7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Model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28" name="Google Shape;128;g11e9673d999_0_12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109150" y="2810125"/>
            <a:ext cx="5190450" cy="370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1240eca5179_0_87"/>
          <p:cNvSpPr/>
          <p:nvPr/>
        </p:nvSpPr>
        <p:spPr>
          <a:xfrm>
            <a:off x="435900" y="1862975"/>
            <a:ext cx="10967700" cy="43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800"/>
              <a:buFont typeface="Arial"/>
              <a:buChar char="●"/>
            </a:pPr>
            <a:r>
              <a:rPr lang="en-US" sz="1800" b="0" i="0" u="none" strike="noStrike" cap="none" dirty="0" err="1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Coba</a:t>
            </a:r>
            <a:r>
              <a:rPr lang="en-US" sz="1800" b="0" i="0" u="none" strike="noStrike" cap="none" dirty="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0" i="0" u="none" strike="noStrike" cap="none" dirty="0" err="1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lakukan</a:t>
            </a:r>
            <a:r>
              <a:rPr lang="en-US" sz="1800" b="0" i="0" u="none" strike="noStrike" cap="none" dirty="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0" i="0" u="none" strike="noStrike" cap="none" dirty="0" err="1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perhitungan</a:t>
            </a:r>
            <a:r>
              <a:rPr lang="en-US" sz="1800" b="0" i="0" u="none" strike="noStrike" cap="none" dirty="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0" i="1" u="none" strike="noStrike" cap="none" dirty="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information gain</a:t>
            </a:r>
            <a:r>
              <a:rPr lang="en-US" sz="1800" b="0" i="0" u="none" strike="noStrike" cap="none" dirty="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0" i="0" u="none" strike="noStrike" cap="none" dirty="0" err="1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untuk</a:t>
            </a:r>
            <a:r>
              <a:rPr lang="en-US" sz="1800" b="0" i="0" u="none" strike="noStrike" cap="none" dirty="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 subset data </a:t>
            </a:r>
            <a:r>
              <a:rPr lang="en-US" sz="1800" b="0" i="0" u="none" strike="noStrike" cap="none" dirty="0" err="1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dengan</a:t>
            </a:r>
            <a:r>
              <a:rPr lang="en-US" sz="1800" b="0" i="0" u="none" strike="noStrike" cap="none" dirty="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0" i="0" u="none" strike="noStrike" cap="none" dirty="0" err="1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kondisi</a:t>
            </a:r>
            <a:r>
              <a:rPr lang="en-US" sz="1800" b="0" i="0" u="none" strike="noStrike" cap="none" dirty="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1" i="0" u="none" strike="noStrike" cap="none" dirty="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level=”Junior”</a:t>
            </a:r>
            <a:r>
              <a:rPr lang="en-US" sz="1800" b="0" i="0" u="none" strike="noStrike" cap="none" dirty="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800" b="0" i="0" u="none" strike="noStrike" cap="none" dirty="0">
              <a:solidFill>
                <a:srgbClr val="44444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800"/>
              <a:buFont typeface="Arial"/>
              <a:buChar char="●"/>
            </a:pPr>
            <a:r>
              <a:rPr lang="en-US" sz="1800" b="0" i="0" u="none" strike="noStrike" cap="none" dirty="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Lalu, </a:t>
            </a:r>
            <a:r>
              <a:rPr lang="en-US" sz="1800" b="0" i="0" u="none" strike="noStrike" cap="none" dirty="0" err="1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jawab</a:t>
            </a:r>
            <a:r>
              <a:rPr lang="en-US" sz="1800" b="0" i="0" u="none" strike="noStrike" cap="none" dirty="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0" i="0" u="none" strike="noStrike" cap="none" dirty="0" err="1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pertanyaan</a:t>
            </a:r>
            <a:r>
              <a:rPr lang="en-US" sz="1800" b="0" i="0" u="none" strike="noStrike" cap="none" dirty="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0" i="0" u="none" strike="noStrike" cap="none" dirty="0" err="1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berikut</a:t>
            </a:r>
            <a:r>
              <a:rPr lang="en-US" sz="1800" b="0" i="0" u="none" strike="noStrike" cap="none" dirty="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sz="1800" b="0" i="0" u="none" strike="noStrike" cap="none" dirty="0">
              <a:solidFill>
                <a:srgbClr val="44444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800"/>
              <a:buFont typeface="Arial"/>
              <a:buChar char="○"/>
            </a:pPr>
            <a:r>
              <a:rPr lang="en-US" sz="1800" b="0" i="0" u="none" strike="noStrike" cap="none" dirty="0" err="1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Berapa</a:t>
            </a:r>
            <a:r>
              <a:rPr lang="en-US" sz="1800" b="0" i="0" u="none" strike="noStrike" cap="none" dirty="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0" i="0" u="none" strike="noStrike" cap="none" dirty="0" err="1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nilai</a:t>
            </a:r>
            <a:r>
              <a:rPr lang="en-US" sz="1800" b="0" i="0" u="none" strike="noStrike" cap="none" dirty="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 entropy </a:t>
            </a:r>
            <a:r>
              <a:rPr lang="en-US" sz="1800" b="0" i="0" u="none" strike="noStrike" cap="none" dirty="0" err="1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dari</a:t>
            </a:r>
            <a:r>
              <a:rPr lang="en-US" sz="1800" b="0" i="0" u="none" strike="noStrike" cap="none" dirty="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 masing-masing </a:t>
            </a:r>
            <a:r>
              <a:rPr lang="en-US" sz="1800" b="0" i="0" u="none" strike="noStrike" cap="none" dirty="0" err="1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fitur</a:t>
            </a:r>
            <a:r>
              <a:rPr lang="en-US" sz="1800" b="0" i="0" u="none" strike="noStrike" cap="none" dirty="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?</a:t>
            </a:r>
            <a:endParaRPr sz="1800" b="0" i="0" u="none" strike="noStrike" cap="none" dirty="0">
              <a:solidFill>
                <a:srgbClr val="44444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800"/>
              <a:buFont typeface="Arial"/>
              <a:buChar char="○"/>
            </a:pPr>
            <a:r>
              <a:rPr lang="en-US" sz="1800" b="0" i="0" u="none" strike="noStrike" cap="none" dirty="0" err="1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Bagaimana</a:t>
            </a:r>
            <a:r>
              <a:rPr lang="en-US" sz="1800" b="0" i="0" u="none" strike="noStrike" cap="none" dirty="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0" i="0" u="none" strike="noStrike" cap="none" dirty="0" err="1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partisi</a:t>
            </a:r>
            <a:r>
              <a:rPr lang="en-US" sz="1800" b="0" i="0" u="none" strike="noStrike" cap="none" dirty="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 dan </a:t>
            </a:r>
            <a:r>
              <a:rPr lang="en-US" sz="1800" b="0" i="1" u="none" strike="noStrike" cap="none" dirty="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node</a:t>
            </a:r>
            <a:r>
              <a:rPr lang="en-US" sz="1800" b="0" i="0" u="none" strike="noStrike" cap="none" dirty="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 yang </a:t>
            </a:r>
            <a:r>
              <a:rPr lang="en-US" sz="1800" b="0" i="0" u="none" strike="noStrike" cap="none" dirty="0" err="1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dibuat</a:t>
            </a:r>
            <a:r>
              <a:rPr lang="en-US" sz="1800" b="0" i="0" u="none" strike="noStrike" cap="none" dirty="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0" i="0" u="none" strike="noStrike" cap="none" dirty="0" err="1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setelah</a:t>
            </a:r>
            <a:r>
              <a:rPr lang="en-US" sz="1800" b="0" i="0" u="none" strike="noStrike" cap="none" dirty="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0" i="0" u="none" strike="noStrike" cap="none" dirty="0" err="1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itu</a:t>
            </a:r>
            <a:r>
              <a:rPr lang="en-US" sz="1800" b="0" i="0" u="none" strike="noStrike" cap="none" dirty="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?</a:t>
            </a:r>
            <a:endParaRPr sz="1800" b="0" i="0" u="none" strike="noStrike" cap="none" dirty="0">
              <a:solidFill>
                <a:srgbClr val="44444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4" name="Google Shape;534;g1240eca5179_0_87"/>
          <p:cNvSpPr/>
          <p:nvPr/>
        </p:nvSpPr>
        <p:spPr>
          <a:xfrm>
            <a:off x="435900" y="1004525"/>
            <a:ext cx="5749800" cy="708000"/>
          </a:xfrm>
          <a:prstGeom prst="roundRect">
            <a:avLst>
              <a:gd name="adj" fmla="val 50000"/>
            </a:avLst>
          </a:prstGeom>
          <a:solidFill>
            <a:srgbClr val="FFE65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Information Gain after Split by Level=”Junior”</a:t>
            </a:r>
            <a:endParaRPr sz="1800" b="1" i="0" u="none" strike="noStrike" cap="none">
              <a:solidFill>
                <a:srgbClr val="444444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1240eca5179_0_98"/>
          <p:cNvSpPr txBox="1"/>
          <p:nvPr/>
        </p:nvSpPr>
        <p:spPr>
          <a:xfrm>
            <a:off x="1465714" y="3075077"/>
            <a:ext cx="92601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698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>
                <a:solidFill>
                  <a:srgbClr val="3F3F3F"/>
                </a:solidFill>
              </a:rPr>
              <a:t>Dummy dataset: </a:t>
            </a:r>
            <a:endParaRPr sz="2800">
              <a:solidFill>
                <a:srgbClr val="3F3F3F"/>
              </a:solidFill>
            </a:endParaRPr>
          </a:p>
          <a:p>
            <a:pPr marL="698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Putting It All Together (Google Colab)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0" name="Google Shape;540;g1240eca5179_0_98"/>
          <p:cNvSpPr/>
          <p:nvPr/>
        </p:nvSpPr>
        <p:spPr>
          <a:xfrm>
            <a:off x="5418817" y="4119394"/>
            <a:ext cx="1353900" cy="76200"/>
          </a:xfrm>
          <a:prstGeom prst="rect">
            <a:avLst/>
          </a:prstGeom>
          <a:solidFill>
            <a:srgbClr val="FFE65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1240eca5179_0_103"/>
          <p:cNvSpPr txBox="1"/>
          <p:nvPr/>
        </p:nvSpPr>
        <p:spPr>
          <a:xfrm>
            <a:off x="1465664" y="2298902"/>
            <a:ext cx="9260100" cy="13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698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>
                <a:solidFill>
                  <a:srgbClr val="3F3F3F"/>
                </a:solidFill>
              </a:rPr>
              <a:t>2. </a:t>
            </a:r>
            <a:r>
              <a:rPr lang="en-US" sz="28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Model Development </a:t>
            </a:r>
            <a:r>
              <a:rPr lang="en-US" sz="28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  <a:extLst>
                  <a:ext uri="http://customooxmlschemas.google.com/">
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8"/>
                  </a:ext>
                </a:extLst>
              </a:rPr>
              <a:t>of</a:t>
            </a:r>
            <a:r>
              <a:rPr lang="en-US" sz="28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 Heart Disease Classification</a:t>
            </a:r>
            <a:endParaRPr sz="2800" b="0" i="0" u="none" strike="noStrike" cap="non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98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>
                <a:solidFill>
                  <a:srgbClr val="3F3F3F"/>
                </a:solidFill>
              </a:rPr>
              <a:t>-</a:t>
            </a:r>
            <a:endParaRPr sz="2800">
              <a:solidFill>
                <a:srgbClr val="3F3F3F"/>
              </a:solidFill>
            </a:endParaRPr>
          </a:p>
          <a:p>
            <a:pPr marL="698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i="1">
                <a:solidFill>
                  <a:srgbClr val="3F3F3F"/>
                </a:solidFill>
              </a:rPr>
              <a:t>using Personal Key Indicators Heart Disease Dataset</a:t>
            </a:r>
            <a:endParaRPr sz="2800" i="1">
              <a:solidFill>
                <a:srgbClr val="3F3F3F"/>
              </a:solidFill>
            </a:endParaRPr>
          </a:p>
        </p:txBody>
      </p:sp>
      <p:sp>
        <p:nvSpPr>
          <p:cNvPr id="546" name="Google Shape;546;g1240eca5179_0_103"/>
          <p:cNvSpPr/>
          <p:nvPr/>
        </p:nvSpPr>
        <p:spPr>
          <a:xfrm>
            <a:off x="5418767" y="3684294"/>
            <a:ext cx="1353900" cy="76200"/>
          </a:xfrm>
          <a:prstGeom prst="rect">
            <a:avLst/>
          </a:prstGeom>
          <a:solidFill>
            <a:srgbClr val="FFE65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1219590ac88_0_160"/>
          <p:cNvSpPr txBox="1"/>
          <p:nvPr/>
        </p:nvSpPr>
        <p:spPr>
          <a:xfrm>
            <a:off x="1465714" y="3075077"/>
            <a:ext cx="92601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698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Tapi, sebelum itu…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2" name="Google Shape;552;g1219590ac88_0_160"/>
          <p:cNvSpPr/>
          <p:nvPr/>
        </p:nvSpPr>
        <p:spPr>
          <a:xfrm>
            <a:off x="5418767" y="3684294"/>
            <a:ext cx="1353900" cy="76200"/>
          </a:xfrm>
          <a:prstGeom prst="rect">
            <a:avLst/>
          </a:prstGeom>
          <a:solidFill>
            <a:srgbClr val="FFE65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1219590ac88_0_165"/>
          <p:cNvSpPr/>
          <p:nvPr/>
        </p:nvSpPr>
        <p:spPr>
          <a:xfrm>
            <a:off x="435900" y="2005200"/>
            <a:ext cx="10967700" cy="39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800"/>
              <a:buFont typeface="Arial"/>
              <a:buChar char="●"/>
            </a:pPr>
            <a:r>
              <a:rPr lang="en-US" sz="1800" b="0" i="0" u="none" strike="noStrike" cap="none" dirty="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Dari </a:t>
            </a:r>
            <a:r>
              <a:rPr lang="en-US" sz="1800" b="0" i="0" u="none" strike="noStrike" cap="none" dirty="0" err="1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hasil</a:t>
            </a:r>
            <a:r>
              <a:rPr lang="en-US" sz="1800" b="0" i="0" u="none" strike="noStrike" cap="none" dirty="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0" i="0" u="none" strike="noStrike" cap="none" dirty="0" err="1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eksplorasi</a:t>
            </a:r>
            <a:r>
              <a:rPr lang="en-US" sz="1800" b="0" i="0" u="none" strike="noStrike" cap="none" dirty="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0" i="0" u="none" strike="noStrike" cap="none" dirty="0" err="1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sebelumnya</a:t>
            </a:r>
            <a:r>
              <a:rPr lang="en-US" sz="1800" b="0" i="0" u="none" strike="noStrike" cap="none" dirty="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sz="1800" b="0" i="0" u="none" strike="noStrike" cap="none" dirty="0">
              <a:solidFill>
                <a:srgbClr val="44444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800"/>
              <a:buFont typeface="Arial"/>
              <a:buChar char="○"/>
            </a:pPr>
            <a:r>
              <a:rPr lang="en-US" sz="1800" b="0" i="0" u="none" strike="noStrike" cap="none" dirty="0" err="1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kita</a:t>
            </a:r>
            <a:r>
              <a:rPr lang="en-US" sz="1800" b="0" i="0" u="none" strike="noStrike" cap="none" dirty="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0" i="0" u="none" strike="noStrike" cap="none" dirty="0" err="1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tidak</a:t>
            </a:r>
            <a:r>
              <a:rPr lang="en-US" sz="1800" b="0" i="0" u="none" strike="noStrike" cap="none" dirty="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0" i="0" u="none" strike="noStrike" cap="none" dirty="0" err="1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perlu</a:t>
            </a:r>
            <a:r>
              <a:rPr lang="en-US" sz="1800" b="0" i="0" u="none" strike="noStrike" cap="none" dirty="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0" i="0" u="none" strike="noStrike" cap="none" dirty="0" err="1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menangani</a:t>
            </a:r>
            <a:r>
              <a:rPr lang="en-US" sz="1800" b="0" i="0" u="none" strike="noStrike" cap="none" dirty="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1" i="1" u="none" strike="noStrike" cap="none" dirty="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missing value</a:t>
            </a:r>
            <a:r>
              <a:rPr lang="en-US" sz="1800" b="1" i="0" u="none" strike="noStrike" cap="none" dirty="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0" i="0" u="none" strike="noStrike" cap="none" dirty="0" err="1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karena</a:t>
            </a:r>
            <a:r>
              <a:rPr lang="en-US" sz="1800" b="0" i="0" u="none" strike="noStrike" cap="none" dirty="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0" i="0" u="none" strike="noStrike" cap="none" dirty="0" err="1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memang</a:t>
            </a:r>
            <a:r>
              <a:rPr lang="en-US" sz="1800" b="0" i="0" u="none" strike="noStrike" cap="none" dirty="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0" i="0" u="none" strike="noStrike" cap="none" dirty="0" err="1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tidak</a:t>
            </a:r>
            <a:r>
              <a:rPr lang="en-US" sz="1800" b="0" i="0" u="none" strike="noStrike" cap="none" dirty="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0" i="0" u="none" strike="noStrike" cap="none" dirty="0" err="1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ada</a:t>
            </a:r>
            <a:r>
              <a:rPr lang="en-US" sz="1800" b="0" i="0" u="none" strike="noStrike" cap="none" dirty="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0" i="1" u="none" strike="noStrike" cap="none" dirty="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missing value</a:t>
            </a:r>
            <a:r>
              <a:rPr lang="en-US" sz="1800" b="0" i="0" u="none" strike="noStrike" cap="none" dirty="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0" i="0" u="none" strike="noStrike" cap="none" dirty="0" err="1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sama</a:t>
            </a:r>
            <a:r>
              <a:rPr lang="en-US" sz="1800" b="0" i="0" u="none" strike="noStrike" cap="none" dirty="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0" i="0" u="none" strike="noStrike" cap="none" dirty="0" err="1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sekali</a:t>
            </a:r>
            <a:r>
              <a:rPr lang="en-US" sz="1800" b="0" i="0" u="none" strike="noStrike" cap="none" dirty="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 (</a:t>
            </a:r>
            <a:r>
              <a:rPr lang="en-US" sz="1800" dirty="0">
                <a:solidFill>
                  <a:srgbClr val="444444"/>
                </a:solidFill>
              </a:rPr>
              <a:t>clean data)</a:t>
            </a:r>
            <a:endParaRPr sz="1800" b="0" i="0" u="none" strike="noStrike" cap="none" dirty="0">
              <a:solidFill>
                <a:srgbClr val="44444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800"/>
              <a:buFont typeface="Arial"/>
              <a:buChar char="○"/>
            </a:pPr>
            <a:r>
              <a:rPr lang="en-US" sz="1800" b="0" i="0" u="none" strike="noStrike" cap="none" dirty="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Dari </a:t>
            </a:r>
            <a:r>
              <a:rPr lang="en-US" sz="1800" b="1" i="0" u="none" strike="noStrike" cap="none" dirty="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4 </a:t>
            </a:r>
            <a:r>
              <a:rPr lang="en-US" sz="1800" b="1" i="0" u="none" strike="noStrike" cap="none" dirty="0" err="1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fitur</a:t>
            </a:r>
            <a:r>
              <a:rPr lang="en-US" sz="1800" b="1" i="0" u="none" strike="noStrike" cap="none" dirty="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1" i="0" u="none" strike="noStrike" cap="none" dirty="0" err="1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numerik</a:t>
            </a:r>
            <a:r>
              <a:rPr lang="en-US" sz="1800" b="1" i="0" u="none" strike="noStrike" cap="none" dirty="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800" i="0" u="none" strike="noStrike" cap="none" dirty="0" err="1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fitur</a:t>
            </a:r>
            <a:r>
              <a:rPr lang="en-US" sz="1800" i="0" u="none" strike="noStrike" cap="none" dirty="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i="1" u="none" strike="noStrike" cap="none" dirty="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BMI</a:t>
            </a:r>
            <a:r>
              <a:rPr lang="en-US" sz="1800" i="0" u="none" strike="noStrike" cap="none" dirty="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0" i="0" u="none" strike="noStrike" cap="none" dirty="0" err="1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memiliki</a:t>
            </a:r>
            <a:r>
              <a:rPr lang="en-US" sz="1800" b="0" i="0" u="none" strike="noStrike" cap="none" dirty="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1" i="0" u="none" strike="noStrike" cap="none" dirty="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interval </a:t>
            </a:r>
            <a:r>
              <a:rPr lang="en-US" sz="1800" b="1" i="0" u="none" strike="noStrike" cap="none" dirty="0" err="1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nilai</a:t>
            </a:r>
            <a:r>
              <a:rPr lang="en-US" sz="1800" b="1" i="0" u="none" strike="noStrike" cap="none" dirty="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 yang paling </a:t>
            </a:r>
            <a:r>
              <a:rPr lang="en-US" sz="1800" b="1" i="0" u="none" strike="noStrike" cap="none" dirty="0" err="1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besar</a:t>
            </a:r>
            <a:r>
              <a:rPr lang="en-US" sz="1800" b="1" i="0" u="none" strike="noStrike" cap="none" dirty="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 dan </a:t>
            </a:r>
            <a:r>
              <a:rPr lang="en-US" sz="1800" b="1" i="0" u="none" strike="noStrike" cap="none" dirty="0" err="1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panjang</a:t>
            </a:r>
            <a:r>
              <a:rPr lang="en-US" sz="1800" b="1" i="0" u="none" strike="noStrike" cap="none" dirty="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0" i="0" u="none" strike="noStrike" cap="none" dirty="0" err="1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dibanding</a:t>
            </a:r>
            <a:r>
              <a:rPr lang="en-US" sz="1800" b="0" i="0" u="none" strike="noStrike" cap="none" dirty="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0" i="0" u="none" strike="noStrike" cap="none" dirty="0" err="1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fitur</a:t>
            </a:r>
            <a:r>
              <a:rPr lang="en-US" sz="1800" b="0" i="0" u="none" strike="noStrike" cap="none" dirty="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0" i="0" u="none" strike="noStrike" cap="none" dirty="0" err="1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lainnya</a:t>
            </a:r>
            <a:r>
              <a:rPr lang="en-US" sz="1800" b="0" i="0" u="none" strike="noStrike" cap="none" dirty="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en-US" sz="1800" b="0" i="0" u="none" strike="noStrike" cap="none" dirty="0" err="1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Untuk</a:t>
            </a:r>
            <a:r>
              <a:rPr lang="en-US" sz="1800" b="0" i="0" u="none" strike="noStrike" cap="none" dirty="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0" i="0" u="none" strike="noStrike" cap="none" dirty="0" err="1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mengoptimalkan</a:t>
            </a:r>
            <a:r>
              <a:rPr lang="en-US" sz="1800" b="0" i="0" u="none" strike="noStrike" cap="none" dirty="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0" i="0" u="none" strike="noStrike" cap="none" dirty="0" err="1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pelatihan</a:t>
            </a:r>
            <a:r>
              <a:rPr lang="en-US" sz="1800" b="0" i="0" u="none" strike="noStrike" cap="none" dirty="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 model, </a:t>
            </a:r>
            <a:r>
              <a:rPr lang="en-US" sz="1800" b="0" i="0" u="none" strike="noStrike" cap="none" dirty="0" err="1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kita</a:t>
            </a:r>
            <a:r>
              <a:rPr lang="en-US" sz="1800" b="0" i="0" u="none" strike="noStrike" cap="none" dirty="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0" i="0" u="none" strike="noStrike" cap="none" dirty="0" err="1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akan</a:t>
            </a:r>
            <a:r>
              <a:rPr lang="en-US" sz="1800" b="0" i="0" u="none" strike="noStrike" cap="none" dirty="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0" i="0" u="none" strike="noStrike" cap="none" dirty="0" err="1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bisa</a:t>
            </a:r>
            <a:r>
              <a:rPr lang="en-US" sz="1800" b="0" i="0" u="none" strike="noStrike" cap="none" dirty="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0" i="0" u="none" strike="noStrike" cap="none" dirty="0" err="1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melakukan</a:t>
            </a:r>
            <a:r>
              <a:rPr lang="en-US" sz="1800" b="0" i="0" u="none" strike="noStrike" cap="none" dirty="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0" i="0" u="none" strike="noStrike" cap="none" dirty="0" err="1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standarisasi</a:t>
            </a:r>
            <a:r>
              <a:rPr lang="en-US" sz="1800" b="0" i="0" u="none" strike="noStrike" cap="none" dirty="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 pada 4 </a:t>
            </a:r>
            <a:r>
              <a:rPr lang="en-US" sz="1800" b="0" i="0" u="none" strike="noStrike" cap="none" dirty="0" err="1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fitur</a:t>
            </a:r>
            <a:r>
              <a:rPr lang="en-US" sz="1800" b="0" i="0" u="none" strike="noStrike" cap="none" dirty="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0" i="0" u="none" strike="noStrike" cap="none" dirty="0" err="1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tersebut</a:t>
            </a:r>
            <a:endParaRPr sz="1800" b="0" i="0" u="none" strike="noStrike" cap="none" dirty="0">
              <a:solidFill>
                <a:srgbClr val="44444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800"/>
              <a:buFont typeface="Arial"/>
              <a:buChar char="○"/>
            </a:pPr>
            <a:r>
              <a:rPr lang="en-US" sz="1800" b="0" i="0" u="none" strike="noStrike" cap="none" dirty="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Dari </a:t>
            </a:r>
            <a:r>
              <a:rPr lang="en-US" sz="1800" b="0" i="0" u="none" strike="noStrike" cap="none" dirty="0" err="1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isi</a:t>
            </a:r>
            <a:r>
              <a:rPr lang="en-US" sz="1800" b="0" i="0" u="none" strike="noStrike" cap="none" dirty="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1" i="0" u="none" strike="noStrike" cap="none" dirty="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14 </a:t>
            </a:r>
            <a:r>
              <a:rPr lang="en-US" sz="1800" b="1" i="0" u="none" strike="noStrike" cap="none" dirty="0" err="1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fitur</a:t>
            </a:r>
            <a:r>
              <a:rPr lang="en-US" sz="1800" b="1" i="0" u="none" strike="noStrike" cap="none" dirty="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1" i="0" u="none" strike="noStrike" cap="none" dirty="0" err="1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kategorik</a:t>
            </a:r>
            <a:r>
              <a:rPr lang="en-US" sz="1800" b="1" i="0" u="none" strike="noStrike" cap="none" dirty="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solidFill>
                  <a:srgbClr val="444444"/>
                </a:solidFill>
              </a:rPr>
              <a:t>dibedakan</a:t>
            </a:r>
            <a:r>
              <a:rPr lang="en-US" sz="1800" dirty="0">
                <a:solidFill>
                  <a:srgbClr val="444444"/>
                </a:solidFill>
              </a:rPr>
              <a:t> </a:t>
            </a:r>
            <a:r>
              <a:rPr lang="en-US" sz="1800" dirty="0" err="1">
                <a:solidFill>
                  <a:srgbClr val="444444"/>
                </a:solidFill>
              </a:rPr>
              <a:t>menjadi</a:t>
            </a:r>
            <a:r>
              <a:rPr lang="en-US" sz="1800" dirty="0">
                <a:solidFill>
                  <a:srgbClr val="444444"/>
                </a:solidFill>
              </a:rPr>
              <a:t> </a:t>
            </a:r>
            <a:r>
              <a:rPr lang="en-US" sz="1800" dirty="0" err="1">
                <a:solidFill>
                  <a:srgbClr val="444444"/>
                </a:solidFill>
              </a:rPr>
              <a:t>dua</a:t>
            </a:r>
            <a:r>
              <a:rPr lang="en-US" sz="1800" dirty="0">
                <a:solidFill>
                  <a:srgbClr val="444444"/>
                </a:solidFill>
              </a:rPr>
              <a:t> </a:t>
            </a:r>
            <a:r>
              <a:rPr lang="en-US" sz="1800" dirty="0" err="1">
                <a:solidFill>
                  <a:srgbClr val="444444"/>
                </a:solidFill>
              </a:rPr>
              <a:t>jenis</a:t>
            </a:r>
            <a:r>
              <a:rPr lang="en-US" sz="1800" dirty="0">
                <a:solidFill>
                  <a:srgbClr val="444444"/>
                </a:solidFill>
              </a:rPr>
              <a:t> </a:t>
            </a:r>
            <a:r>
              <a:rPr lang="en-US" sz="1800" dirty="0" err="1">
                <a:solidFill>
                  <a:srgbClr val="444444"/>
                </a:solidFill>
              </a:rPr>
              <a:t>kategoris</a:t>
            </a:r>
            <a:r>
              <a:rPr lang="en-US" sz="1800" dirty="0">
                <a:solidFill>
                  <a:srgbClr val="444444"/>
                </a:solidFill>
              </a:rPr>
              <a:t> </a:t>
            </a:r>
            <a:r>
              <a:rPr lang="en-US" sz="1800" dirty="0" err="1">
                <a:solidFill>
                  <a:srgbClr val="444444"/>
                </a:solidFill>
              </a:rPr>
              <a:t>yaitu</a:t>
            </a:r>
            <a:r>
              <a:rPr lang="en-US" sz="1800" b="0" i="0" u="none" strike="noStrike" cap="none" dirty="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0" i="0" u="none" strike="noStrike" cap="none" dirty="0" err="1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berjenis</a:t>
            </a:r>
            <a:r>
              <a:rPr lang="en-US" sz="1800" b="0" i="0" u="none" strike="noStrike" cap="none" dirty="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 nominal dan </a:t>
            </a:r>
            <a:r>
              <a:rPr lang="en-US" sz="1800" b="0" i="0" u="none" strike="noStrike" cap="none" dirty="0" err="1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berjenis</a:t>
            </a:r>
            <a:r>
              <a:rPr lang="en-US" sz="1800" b="0" i="0" u="none" strike="noStrike" cap="none" dirty="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 ordinal. </a:t>
            </a:r>
            <a:r>
              <a:rPr lang="en-US" sz="1800" b="0" i="0" u="none" strike="noStrike" cap="none" dirty="0" err="1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Sehingga</a:t>
            </a:r>
            <a:r>
              <a:rPr lang="en-US" sz="1800" b="0" i="0" u="none" strike="noStrike" cap="none" dirty="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, next </a:t>
            </a:r>
            <a:r>
              <a:rPr lang="en-US" sz="1800" b="0" i="0" u="none" strike="noStrike" cap="none" dirty="0" err="1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stepnya</a:t>
            </a:r>
            <a:r>
              <a:rPr lang="en-US" sz="1800" b="0" i="0" u="none" strike="noStrike" cap="none" dirty="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solidFill>
                  <a:srgbClr val="444444"/>
                </a:solidFill>
              </a:rPr>
              <a:t>adalah</a:t>
            </a:r>
            <a:r>
              <a:rPr lang="en-US" sz="1800" dirty="0">
                <a:solidFill>
                  <a:srgbClr val="444444"/>
                </a:solidFill>
              </a:rPr>
              <a:t> </a:t>
            </a:r>
            <a:r>
              <a:rPr lang="en-US" sz="1800" b="0" i="0" u="none" strike="noStrike" cap="none" dirty="0" err="1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kita</a:t>
            </a:r>
            <a:r>
              <a:rPr lang="en-US" sz="1800" b="0" i="0" u="none" strike="noStrike" cap="none" dirty="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0" i="0" u="none" strike="noStrike" cap="none" dirty="0" err="1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perlu</a:t>
            </a:r>
            <a:r>
              <a:rPr lang="en-US" sz="1800" b="0" i="0" u="none" strike="noStrike" cap="none" dirty="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0" i="0" u="none" strike="noStrike" cap="none" dirty="0" err="1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memberi</a:t>
            </a:r>
            <a:r>
              <a:rPr lang="en-US" sz="1800" b="0" i="0" u="none" strike="noStrike" cap="none" dirty="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0" i="0" u="none" strike="noStrike" cap="none" dirty="0" err="1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perlakuan</a:t>
            </a:r>
            <a:r>
              <a:rPr lang="en-US" sz="1800" b="0" i="0" u="none" strike="noStrike" cap="none" dirty="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 yang </a:t>
            </a:r>
            <a:r>
              <a:rPr lang="en-US" sz="1800" b="0" i="0" u="none" strike="noStrike" cap="none" dirty="0" err="1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berbeda</a:t>
            </a:r>
            <a:r>
              <a:rPr lang="en-US" sz="1800" b="0" i="0" u="none" strike="noStrike" cap="none" dirty="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>
                <a:solidFill>
                  <a:srgbClr val="444444"/>
                </a:solidFill>
              </a:rPr>
              <a:t>pada </a:t>
            </a:r>
            <a:r>
              <a:rPr lang="en-US" sz="1800" b="0" i="0" u="none" strike="noStrike" cap="none" dirty="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masing-masing </a:t>
            </a:r>
            <a:r>
              <a:rPr lang="en-US" sz="1800" b="0" i="0" u="none" strike="noStrike" cap="none" dirty="0" err="1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fitur</a:t>
            </a:r>
            <a:r>
              <a:rPr lang="en-US" sz="1800" b="0" i="0" u="none" strike="noStrike" cap="none" dirty="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0" i="0" u="none" strike="noStrike" cap="none" dirty="0" err="1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tersebut</a:t>
            </a:r>
            <a:r>
              <a:rPr lang="en-US" sz="1800" b="0" i="0" u="none" strike="noStrike" cap="none" dirty="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800" b="0" i="0" u="none" strike="noStrike" cap="none" dirty="0" err="1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meskipun</a:t>
            </a:r>
            <a:r>
              <a:rPr lang="en-US" sz="1800" b="0" i="0" u="none" strike="noStrike" cap="none" dirty="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0" i="0" u="none" strike="noStrike" cap="none" dirty="0" err="1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sama-sama</a:t>
            </a:r>
            <a:r>
              <a:rPr lang="en-US" sz="1800" b="0" i="0" u="none" strike="noStrike" cap="none" dirty="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0" i="0" u="none" strike="noStrike" cap="none" dirty="0" err="1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fitur</a:t>
            </a:r>
            <a:r>
              <a:rPr lang="en-US" sz="1800" b="0" i="0" u="none" strike="noStrike" cap="none" dirty="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0" i="0" u="none" strike="noStrike" cap="none" dirty="0" err="1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kategorik</a:t>
            </a:r>
            <a:r>
              <a:rPr lang="en-US" sz="1800" b="0" i="0" u="none" strike="noStrike" cap="none" dirty="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800" b="0" i="0" u="none" strike="noStrike" cap="none" dirty="0">
              <a:solidFill>
                <a:srgbClr val="44444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8" name="Google Shape;558;g1219590ac88_0_165"/>
          <p:cNvSpPr/>
          <p:nvPr/>
        </p:nvSpPr>
        <p:spPr>
          <a:xfrm>
            <a:off x="435900" y="1004525"/>
            <a:ext cx="2664600" cy="708000"/>
          </a:xfrm>
          <a:prstGeom prst="roundRect">
            <a:avLst>
              <a:gd name="adj" fmla="val 50000"/>
            </a:avLst>
          </a:prstGeom>
          <a:solidFill>
            <a:srgbClr val="FFE65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Actions from EDA</a:t>
            </a:r>
            <a:endParaRPr sz="1800" b="1" i="0" u="none" strike="noStrike" cap="none">
              <a:solidFill>
                <a:srgbClr val="444444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1240eca5179_0_113"/>
          <p:cNvSpPr/>
          <p:nvPr/>
        </p:nvSpPr>
        <p:spPr>
          <a:xfrm>
            <a:off x="435900" y="2005200"/>
            <a:ext cx="10967700" cy="39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700"/>
              <a:buFont typeface="Arial"/>
              <a:buChar char="●"/>
            </a:pPr>
            <a:r>
              <a:rPr lang="en-US" sz="1700" dirty="0">
                <a:solidFill>
                  <a:srgbClr val="444444"/>
                </a:solidFill>
              </a:rPr>
              <a:t>A</a:t>
            </a:r>
            <a:r>
              <a:rPr lang="en-US" sz="1700" b="0" i="0" u="none" strike="noStrike" cap="none" dirty="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da </a:t>
            </a:r>
            <a:r>
              <a:rPr lang="en-US" sz="1700" b="0" i="0" u="none" strike="noStrike" cap="none" dirty="0" err="1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beberapa</a:t>
            </a:r>
            <a:r>
              <a:rPr lang="en-US" sz="1700" b="0" i="0" u="none" strike="noStrike" cap="none" dirty="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700" b="0" i="0" u="none" strike="noStrike" cap="none" dirty="0" err="1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langkah</a:t>
            </a:r>
            <a:r>
              <a:rPr lang="en-US" sz="1700" b="0" i="0" u="none" strike="noStrike" cap="none" dirty="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 yang </a:t>
            </a:r>
            <a:r>
              <a:rPr lang="en-US" sz="1700" b="0" i="0" u="none" strike="noStrike" cap="none" dirty="0" err="1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perlu</a:t>
            </a:r>
            <a:r>
              <a:rPr lang="en-US" sz="1700" b="0" i="0" u="none" strike="noStrike" cap="none" dirty="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700" b="0" i="0" u="none" strike="noStrike" cap="none" dirty="0" err="1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dilakukan</a:t>
            </a:r>
            <a:r>
              <a:rPr lang="en-US" sz="1700" b="0" i="0" u="none" strike="noStrike" cap="none" dirty="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700" b="0" i="0" u="none" strike="noStrike" cap="none" dirty="0" err="1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untuk</a:t>
            </a:r>
            <a:r>
              <a:rPr lang="en-US" sz="1700" b="0" i="0" u="none" strike="noStrike" cap="none" dirty="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700" dirty="0" err="1">
                <a:solidFill>
                  <a:srgbClr val="444444"/>
                </a:solidFill>
              </a:rPr>
              <a:t>menyiapkan</a:t>
            </a:r>
            <a:r>
              <a:rPr lang="en-US" sz="1700" dirty="0">
                <a:solidFill>
                  <a:srgbClr val="444444"/>
                </a:solidFill>
              </a:rPr>
              <a:t> data </a:t>
            </a:r>
            <a:r>
              <a:rPr lang="en-US" sz="1700" dirty="0" err="1">
                <a:solidFill>
                  <a:srgbClr val="444444"/>
                </a:solidFill>
              </a:rPr>
              <a:t>sebelum</a:t>
            </a:r>
            <a:r>
              <a:rPr lang="en-US" sz="1700" dirty="0">
                <a:solidFill>
                  <a:srgbClr val="444444"/>
                </a:solidFill>
              </a:rPr>
              <a:t> </a:t>
            </a:r>
            <a:r>
              <a:rPr lang="en-US" sz="1700" dirty="0" err="1">
                <a:solidFill>
                  <a:srgbClr val="444444"/>
                </a:solidFill>
              </a:rPr>
              <a:t>melakukan</a:t>
            </a:r>
            <a:r>
              <a:rPr lang="en-US" sz="1700" dirty="0">
                <a:solidFill>
                  <a:srgbClr val="444444"/>
                </a:solidFill>
              </a:rPr>
              <a:t> </a:t>
            </a:r>
            <a:r>
              <a:rPr lang="en-US" sz="1700" dirty="0" err="1">
                <a:solidFill>
                  <a:srgbClr val="444444"/>
                </a:solidFill>
              </a:rPr>
              <a:t>pemodelan</a:t>
            </a:r>
            <a:r>
              <a:rPr lang="en-US" sz="1700" b="0" i="0" u="none" strike="noStrike" cap="none" dirty="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sz="1700" b="0" i="0" u="none" strike="noStrike" cap="none" dirty="0">
              <a:solidFill>
                <a:srgbClr val="44444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700"/>
              <a:buFont typeface="Arial"/>
              <a:buAutoNum type="arabicPeriod"/>
            </a:pPr>
            <a:r>
              <a:rPr lang="en-US" sz="1700" b="1" i="1" u="none" strike="noStrike" cap="none" dirty="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data splitting</a:t>
            </a:r>
            <a:r>
              <a:rPr lang="en-US" sz="1700" b="0" i="0" u="none" strike="noStrike" cap="none" dirty="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700" b="0" i="0" u="none" strike="noStrike" cap="none" dirty="0" err="1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yaitu</a:t>
            </a:r>
            <a:r>
              <a:rPr lang="en-US" sz="1700" b="0" i="0" u="none" strike="noStrike" cap="none" dirty="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700" b="0" i="0" u="none" strike="noStrike" cap="none" dirty="0" err="1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membagi</a:t>
            </a:r>
            <a:r>
              <a:rPr lang="en-US" sz="1700" b="0" i="0" u="none" strike="noStrike" cap="none" dirty="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 dataset </a:t>
            </a:r>
            <a:r>
              <a:rPr lang="en-US" sz="1700" b="0" i="0" u="none" strike="noStrike" cap="none" dirty="0" err="1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menjadi</a:t>
            </a:r>
            <a:r>
              <a:rPr lang="en-US" sz="1700" b="0" i="0" u="none" strike="noStrike" cap="none" dirty="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700" b="1" i="0" u="none" strike="noStrike" cap="none" dirty="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training</a:t>
            </a:r>
            <a:r>
              <a:rPr lang="en-US" sz="1700" b="0" i="0" u="none" strike="noStrike" cap="none" dirty="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700" b="1" i="0" u="none" strike="noStrike" cap="none" dirty="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development/validation</a:t>
            </a:r>
            <a:r>
              <a:rPr lang="en-US" sz="1700" b="0" i="0" u="none" strike="noStrike" cap="none" dirty="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, dan </a:t>
            </a:r>
            <a:r>
              <a:rPr lang="en-US" sz="1700" b="1" i="0" u="none" strike="noStrike" cap="none" dirty="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test</a:t>
            </a:r>
            <a:r>
              <a:rPr lang="en-US" sz="1700" b="0" i="0" u="none" strike="noStrike" cap="none" dirty="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en-US" sz="1700" b="0" i="0" u="none" strike="noStrike" cap="none" dirty="0" err="1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Dikarenakan</a:t>
            </a:r>
            <a:r>
              <a:rPr lang="en-US" sz="1700" b="0" i="0" u="none" strike="noStrike" cap="none" dirty="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700" b="0" i="0" u="none" strike="noStrike" cap="none" dirty="0" err="1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jumlah</a:t>
            </a:r>
            <a:r>
              <a:rPr lang="en-US" sz="1700" b="0" i="0" u="none" strike="noStrike" cap="none" dirty="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 data yang sangat </a:t>
            </a:r>
            <a:r>
              <a:rPr lang="en-US" sz="1700" b="0" i="0" u="none" strike="noStrike" cap="none" dirty="0" err="1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besar</a:t>
            </a:r>
            <a:r>
              <a:rPr lang="en-US" sz="1700" b="0" i="0" u="none" strike="noStrike" cap="none" dirty="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700" b="0" i="0" u="none" strike="noStrike" cap="none" dirty="0" err="1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kita</a:t>
            </a:r>
            <a:r>
              <a:rPr lang="en-US" sz="1700" b="0" i="0" u="none" strike="noStrike" cap="none" dirty="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700" b="0" i="0" u="none" strike="noStrike" cap="none" dirty="0" err="1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akan</a:t>
            </a:r>
            <a:r>
              <a:rPr lang="en-US" sz="1700" b="0" i="0" u="none" strike="noStrike" cap="none" dirty="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700" b="0" i="0" u="none" strike="noStrike" cap="none" dirty="0" err="1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menggunakan</a:t>
            </a:r>
            <a:r>
              <a:rPr lang="en-US" sz="1700" b="0" i="0" u="none" strike="noStrike" cap="none" dirty="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700" b="0" i="0" u="none" strike="noStrike" cap="none" dirty="0" err="1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rasio</a:t>
            </a:r>
            <a:r>
              <a:rPr lang="en-US" sz="1700" b="0" i="0" u="none" strike="noStrike" cap="none" dirty="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700" b="1" i="1" u="none" strike="noStrike" cap="none" dirty="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99:0.5:0.5</a:t>
            </a:r>
            <a:endParaRPr sz="1700" b="0" i="0" u="none" strike="noStrike" cap="none" dirty="0">
              <a:solidFill>
                <a:srgbClr val="44444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700"/>
              <a:buFont typeface="Arial"/>
              <a:buAutoNum type="arabicPeriod"/>
            </a:pPr>
            <a:r>
              <a:rPr lang="en-US" sz="1700" b="1" i="1" u="none" strike="noStrike" cap="none" dirty="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data rescaling</a:t>
            </a:r>
            <a:r>
              <a:rPr lang="en-US" sz="1700" b="0" i="0" u="none" strike="noStrike" cap="none" dirty="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700" b="0" i="0" u="none" strike="noStrike" cap="none" dirty="0" err="1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yaitu</a:t>
            </a:r>
            <a:r>
              <a:rPr lang="en-US" sz="1700" b="0" i="0" u="none" strike="noStrike" cap="none" dirty="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700" b="0" i="0" u="none" strike="noStrike" cap="none" dirty="0" err="1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mengubah</a:t>
            </a:r>
            <a:r>
              <a:rPr lang="en-US" sz="1700" b="0" i="0" u="none" strike="noStrike" cap="none" dirty="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700" b="0" i="0" u="none" strike="noStrike" cap="none" dirty="0" err="1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nilai</a:t>
            </a:r>
            <a:r>
              <a:rPr lang="en-US" sz="1700" b="0" i="0" u="none" strike="noStrike" cap="none" dirty="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 pada </a:t>
            </a:r>
            <a:r>
              <a:rPr lang="en-US" sz="1700" b="0" i="0" u="none" strike="noStrike" cap="none" dirty="0" err="1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fitur</a:t>
            </a:r>
            <a:r>
              <a:rPr lang="en-US" sz="1700" b="0" i="0" u="none" strike="noStrike" cap="none" dirty="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700" b="0" i="0" u="none" strike="noStrike" cap="none" dirty="0" err="1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numerik</a:t>
            </a:r>
            <a:r>
              <a:rPr lang="en-US" sz="1700" b="0" i="0" u="none" strike="noStrike" cap="none" dirty="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700" b="0" i="0" u="none" strike="noStrike" cap="none" dirty="0" err="1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sedemikian</a:t>
            </a:r>
            <a:r>
              <a:rPr lang="en-US" sz="1700" b="0" i="0" u="none" strike="noStrike" cap="none" dirty="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700" b="0" i="0" u="none" strike="noStrike" cap="none" dirty="0" err="1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hingga</a:t>
            </a:r>
            <a:r>
              <a:rPr lang="en-US" sz="1700" b="0" i="0" u="none" strike="noStrike" cap="none" dirty="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 rata-</a:t>
            </a:r>
            <a:r>
              <a:rPr lang="en-US" sz="1700" b="0" i="0" u="none" strike="noStrike" cap="none" dirty="0" err="1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ratanya</a:t>
            </a:r>
            <a:r>
              <a:rPr lang="en-US" sz="1700" b="0" i="0" u="none" strike="noStrike" cap="none" dirty="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 0 dan </a:t>
            </a:r>
            <a:r>
              <a:rPr lang="en-US" sz="1700" b="0" i="0" u="none" strike="noStrike" cap="none" dirty="0" err="1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standar</a:t>
            </a:r>
            <a:r>
              <a:rPr lang="en-US" sz="1700" b="0" i="0" u="none" strike="noStrike" cap="none" dirty="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700" b="0" i="0" u="none" strike="noStrike" cap="none" dirty="0" err="1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deviasinya</a:t>
            </a:r>
            <a:r>
              <a:rPr lang="en-US" sz="1700" b="0" i="0" u="none" strike="noStrike" cap="none" dirty="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 1</a:t>
            </a:r>
            <a:endParaRPr sz="1700" b="0" i="0" u="none" strike="noStrike" cap="none" dirty="0">
              <a:solidFill>
                <a:srgbClr val="44444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700"/>
              <a:buFont typeface="Arial"/>
              <a:buAutoNum type="arabicPeriod"/>
            </a:pPr>
            <a:r>
              <a:rPr lang="en-US" sz="1700" b="1" i="1" u="none" strike="noStrike" cap="none" dirty="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categorical encoding</a:t>
            </a:r>
            <a:r>
              <a:rPr lang="en-US" sz="1700" b="0" i="0" u="none" strike="noStrike" cap="none" dirty="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700" b="0" i="0" u="none" strike="noStrike" cap="none" dirty="0" err="1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yaitu</a:t>
            </a:r>
            <a:r>
              <a:rPr lang="en-US" sz="1700" b="0" i="0" u="none" strike="noStrike" cap="none" dirty="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700" b="0" i="0" u="none" strike="noStrike" cap="none" dirty="0" err="1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mengubah</a:t>
            </a:r>
            <a:r>
              <a:rPr lang="en-US" sz="1700" b="0" i="0" u="none" strike="noStrike" cap="none" dirty="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700" b="0" i="0" u="none" strike="noStrike" cap="none" dirty="0" err="1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representasi</a:t>
            </a:r>
            <a:r>
              <a:rPr lang="en-US" sz="1700" b="0" i="0" u="none" strike="noStrike" cap="none" dirty="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700" b="0" i="0" u="none" strike="noStrike" cap="none" dirty="0" err="1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fitur-fitur</a:t>
            </a:r>
            <a:r>
              <a:rPr lang="en-US" sz="1700" b="0" i="0" u="none" strike="noStrike" cap="none" dirty="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700" b="0" i="0" u="none" strike="noStrike" cap="none" dirty="0" err="1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kategorik</a:t>
            </a:r>
            <a:r>
              <a:rPr lang="en-US" sz="1700" b="0" i="0" u="none" strike="noStrike" cap="none" dirty="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700" b="0" i="0" u="none" strike="noStrike" cap="none" dirty="0" err="1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menjadi</a:t>
            </a:r>
            <a:r>
              <a:rPr lang="en-US" sz="1700" b="0" i="0" u="none" strike="noStrike" cap="none" dirty="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700" b="0" i="0" u="none" strike="noStrike" cap="none" dirty="0" err="1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angka</a:t>
            </a:r>
            <a:r>
              <a:rPr lang="en-US" sz="1700" b="0" i="0" u="none" strike="noStrike" cap="none" dirty="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700" b="0" i="0" u="none" strike="noStrike" cap="none" dirty="0" err="1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dalam</a:t>
            </a:r>
            <a:r>
              <a:rPr lang="en-US" sz="1700" b="0" i="0" u="none" strike="noStrike" cap="none" dirty="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 format </a:t>
            </a:r>
            <a:r>
              <a:rPr lang="en-US" sz="1700" b="0" i="1" u="none" strike="noStrike" cap="none" dirty="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one-hot matrix</a:t>
            </a:r>
            <a:r>
              <a:rPr lang="en-US" sz="1700" b="0" i="0" u="none" strike="noStrike" cap="none" dirty="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700" b="0" i="0" u="none" strike="noStrike" cap="none" dirty="0" err="1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atau</a:t>
            </a:r>
            <a:r>
              <a:rPr lang="en-US" sz="1700" b="0" i="0" u="none" strike="noStrike" cap="none" dirty="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700" b="0" i="1" u="none" strike="noStrike" cap="none" dirty="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ordinal</a:t>
            </a:r>
            <a:r>
              <a:rPr lang="en-US" sz="1700" b="0" i="0" u="none" strike="noStrike" cap="none" dirty="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700" b="0" i="0" u="none" strike="noStrike" cap="none" dirty="0">
              <a:solidFill>
                <a:srgbClr val="44444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rgbClr val="444444"/>
              </a:solidFill>
            </a:endParaRPr>
          </a:p>
          <a:p>
            <a:pPr marL="457200" marR="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700"/>
              <a:buFont typeface="Arial"/>
              <a:buChar char="●"/>
            </a:pPr>
            <a:r>
              <a:rPr lang="en-US" sz="1700" b="0" i="0" u="none" strike="noStrike" cap="none" dirty="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Data </a:t>
            </a:r>
            <a:r>
              <a:rPr lang="en-US" sz="1700" b="0" i="0" u="none" strike="noStrike" cap="none" dirty="0" err="1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hasil</a:t>
            </a:r>
            <a:r>
              <a:rPr lang="en-US" sz="1700" b="0" i="0" u="none" strike="noStrike" cap="none" dirty="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700" b="0" i="0" u="none" strike="noStrike" cap="none" dirty="0" err="1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dari</a:t>
            </a:r>
            <a:r>
              <a:rPr lang="en-US" sz="1700" b="0" i="0" u="none" strike="noStrike" cap="none" dirty="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700" b="0" i="0" u="none" strike="noStrike" cap="none" dirty="0" err="1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ketiga</a:t>
            </a:r>
            <a:r>
              <a:rPr lang="en-US" sz="1700" b="0" i="0" u="none" strike="noStrike" cap="none" dirty="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700" b="0" i="0" u="none" strike="noStrike" cap="none" dirty="0" err="1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tahap</a:t>
            </a:r>
            <a:r>
              <a:rPr lang="en-US" sz="1700" b="0" i="0" u="none" strike="noStrike" cap="none" dirty="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700" b="0" i="0" u="none" strike="noStrike" cap="none" dirty="0" err="1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persiapan</a:t>
            </a:r>
            <a:r>
              <a:rPr lang="en-US" sz="1700" b="0" i="0" u="none" strike="noStrike" cap="none" dirty="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 di </a:t>
            </a:r>
            <a:r>
              <a:rPr lang="en-US" sz="1700" b="0" i="0" u="none" strike="noStrike" cap="none" dirty="0" err="1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atas</a:t>
            </a:r>
            <a:r>
              <a:rPr lang="en-US" sz="1700" b="0" i="0" u="none" strike="noStrike" cap="none" dirty="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700" b="0" i="0" u="none" strike="noStrike" cap="none" dirty="0" err="1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kemudian</a:t>
            </a:r>
            <a:r>
              <a:rPr lang="en-US" sz="1700" b="0" i="0" u="none" strike="noStrike" cap="none" dirty="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700" b="0" i="0" u="none" strike="noStrike" cap="none" dirty="0" err="1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digabung</a:t>
            </a:r>
            <a:r>
              <a:rPr lang="en-US" sz="1700" b="0" i="0" u="none" strike="noStrike" cap="none" dirty="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700" b="0" i="0" u="none" strike="noStrike" cap="none" dirty="0" err="1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membentuk</a:t>
            </a:r>
            <a:r>
              <a:rPr lang="en-US" sz="1700" b="0" i="0" u="none" strike="noStrike" cap="none" dirty="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 data </a:t>
            </a:r>
            <a:r>
              <a:rPr lang="en-US" sz="1700" b="0" i="0" u="none" strike="noStrike" cap="none" dirty="0" err="1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baru</a:t>
            </a:r>
            <a:r>
              <a:rPr lang="en-US" sz="1700" b="0" i="0" u="none" strike="noStrike" cap="none" dirty="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700" b="0" i="0" u="none" strike="noStrike" cap="none" dirty="0" err="1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bersamaan</a:t>
            </a:r>
            <a:r>
              <a:rPr lang="en-US" sz="1700" b="0" i="0" u="none" strike="noStrike" cap="none" dirty="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700" b="0" i="0" u="none" strike="noStrike" cap="none" dirty="0" err="1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dengan</a:t>
            </a:r>
            <a:r>
              <a:rPr lang="en-US" sz="1700" b="0" i="0" u="none" strike="noStrike" cap="none" dirty="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700" b="0" i="0" u="none" strike="noStrike" cap="none" dirty="0" err="1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fitur</a:t>
            </a:r>
            <a:r>
              <a:rPr lang="en-US" sz="1700" b="0" i="0" u="none" strike="noStrike" cap="none" dirty="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700" b="0" i="0" u="none" strike="noStrike" cap="none" dirty="0" err="1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numerik</a:t>
            </a:r>
            <a:r>
              <a:rPr lang="en-US" sz="1700" b="0" i="0" u="none" strike="noStrike" cap="none" dirty="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 yang </a:t>
            </a:r>
            <a:r>
              <a:rPr lang="en-US" sz="1700" b="0" i="0" u="none" strike="noStrike" cap="none" dirty="0" err="1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sudah</a:t>
            </a:r>
            <a:r>
              <a:rPr lang="en-US" sz="1700" b="0" i="0" u="none" strike="noStrike" cap="none" dirty="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700" b="0" i="0" u="none" strike="noStrike" cap="none" dirty="0" err="1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ditransformasi</a:t>
            </a:r>
            <a:endParaRPr sz="1700" b="0" i="0" u="none" strike="noStrike" cap="none" dirty="0">
              <a:solidFill>
                <a:srgbClr val="44444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4" name="Google Shape;564;g1240eca5179_0_113"/>
          <p:cNvSpPr/>
          <p:nvPr/>
        </p:nvSpPr>
        <p:spPr>
          <a:xfrm>
            <a:off x="435900" y="1004525"/>
            <a:ext cx="2572800" cy="708000"/>
          </a:xfrm>
          <a:prstGeom prst="roundRect">
            <a:avLst>
              <a:gd name="adj" fmla="val 50000"/>
            </a:avLst>
          </a:prstGeom>
          <a:solidFill>
            <a:srgbClr val="FFE65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>
                <a:solidFill>
                  <a:srgbClr val="444444"/>
                </a:solidFill>
              </a:rPr>
              <a:t>Data Preparation</a:t>
            </a:r>
            <a:endParaRPr sz="1800" b="1" i="0" u="none" strike="noStrike" cap="none">
              <a:solidFill>
                <a:srgbClr val="444444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1219590ac88_0_170"/>
          <p:cNvSpPr/>
          <p:nvPr/>
        </p:nvSpPr>
        <p:spPr>
          <a:xfrm>
            <a:off x="435900" y="2005200"/>
            <a:ext cx="5079900" cy="410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600"/>
              <a:buFont typeface="Arial"/>
              <a:buChar char="●"/>
            </a:pPr>
            <a:r>
              <a:rPr lang="en-US" sz="1600" b="0" i="0" u="none" strike="noStrike" cap="none" dirty="0" err="1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Dalam</a:t>
            </a:r>
            <a:r>
              <a:rPr lang="en-US" sz="1600" b="0" i="0" u="none" strike="noStrike" cap="none" dirty="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0" i="1" u="none" strike="noStrike" cap="none" dirty="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machine learning</a:t>
            </a:r>
            <a:r>
              <a:rPr lang="en-US" sz="1600" b="0" i="0" u="none" strike="noStrike" cap="none" dirty="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, model </a:t>
            </a:r>
            <a:r>
              <a:rPr lang="en-US" sz="1600" b="0" i="0" u="none" strike="noStrike" cap="none" dirty="0" err="1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hanya</a:t>
            </a:r>
            <a:r>
              <a:rPr lang="en-US" sz="1600" b="0" i="0" u="none" strike="noStrike" cap="none" dirty="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0" i="0" u="none" strike="noStrike" cap="none" dirty="0" err="1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bisa</a:t>
            </a:r>
            <a:r>
              <a:rPr lang="en-US" sz="1600" b="0" i="0" u="none" strike="noStrike" cap="none" dirty="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 “</a:t>
            </a:r>
            <a:r>
              <a:rPr lang="en-US" sz="1600" b="0" i="0" u="none" strike="noStrike" cap="none" dirty="0" err="1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melihat</a:t>
            </a:r>
            <a:r>
              <a:rPr lang="en-US" sz="1600" b="0" i="0" u="none" strike="noStrike" cap="none" dirty="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” </a:t>
            </a:r>
            <a:r>
              <a:rPr lang="en-US" sz="1600" b="0" i="0" u="none" strike="noStrike" cap="none" dirty="0" err="1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angka</a:t>
            </a:r>
            <a:r>
              <a:rPr lang="en-US" sz="1600" b="0" i="0" u="none" strike="noStrike" cap="none" dirty="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. Model </a:t>
            </a:r>
            <a:r>
              <a:rPr lang="en-US" sz="1600" b="0" i="0" u="none" strike="noStrike" cap="none" dirty="0" err="1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akan</a:t>
            </a:r>
            <a:r>
              <a:rPr lang="en-US" sz="1600" b="0" i="0" u="none" strike="noStrike" cap="none" dirty="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1" i="0" u="none" strike="noStrike" cap="none" dirty="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r>
              <a:rPr lang="en-US" sz="1600" b="1" i="0" u="none" strike="noStrike" cap="none" dirty="0" err="1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mengasumsikan</a:t>
            </a:r>
            <a:r>
              <a:rPr lang="en-US" sz="1600" b="1" i="0" u="none" strike="noStrike" cap="none" dirty="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” </a:t>
            </a:r>
            <a:r>
              <a:rPr lang="en-US" sz="1600" i="0" u="none" strike="noStrike" cap="none" dirty="0" err="1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bahwa</a:t>
            </a:r>
            <a:r>
              <a:rPr lang="en-US" sz="1600" b="1" i="0" u="none" strike="noStrike" cap="none" dirty="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1" i="0" u="none" strike="noStrike" cap="none" dirty="0" err="1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nilai</a:t>
            </a:r>
            <a:r>
              <a:rPr lang="en-US" sz="1600" b="1" i="0" u="none" strike="noStrike" cap="none" dirty="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 yang </a:t>
            </a:r>
            <a:r>
              <a:rPr lang="en-US" sz="1600" b="1" i="0" u="none" strike="noStrike" cap="none" dirty="0" err="1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besar</a:t>
            </a:r>
            <a:r>
              <a:rPr lang="en-US" sz="1600" b="1" i="0" u="none" strike="noStrike" cap="none" dirty="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1" i="0" u="none" strike="noStrike" cap="none" dirty="0" err="1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lebih</a:t>
            </a:r>
            <a:r>
              <a:rPr lang="en-US" sz="1600" b="1" i="0" u="none" strike="noStrike" cap="none" dirty="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 superior (punya </a:t>
            </a:r>
            <a:r>
              <a:rPr lang="en-US" sz="1600" b="1" i="0" u="none" strike="noStrike" cap="none" dirty="0" err="1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dampak</a:t>
            </a:r>
            <a:r>
              <a:rPr lang="en-US" sz="1600" b="1" i="0" u="none" strike="noStrike" cap="none" dirty="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1" i="0" u="none" strike="noStrike" cap="none" dirty="0" err="1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lebih</a:t>
            </a:r>
            <a:r>
              <a:rPr lang="en-US" sz="1600" b="1" i="0" u="none" strike="noStrike" cap="none" dirty="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) </a:t>
            </a:r>
            <a:r>
              <a:rPr lang="en-US" sz="1600" i="0" u="none" strike="noStrike" cap="none" dirty="0" err="1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dibandingkan</a:t>
            </a:r>
            <a:r>
              <a:rPr lang="en-US" sz="1600" i="0" u="none" strike="noStrike" cap="none" dirty="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i="0" u="none" strike="noStrike" cap="none" dirty="0" err="1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dengan</a:t>
            </a:r>
            <a:r>
              <a:rPr lang="en-US" sz="1600" b="1" i="0" u="none" strike="noStrike" cap="none" dirty="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1" i="0" u="none" strike="noStrike" cap="none" dirty="0" err="1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nilai</a:t>
            </a:r>
            <a:r>
              <a:rPr lang="en-US" sz="1600" b="1" i="0" u="none" strike="noStrike" cap="none" dirty="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 yang </a:t>
            </a:r>
            <a:r>
              <a:rPr lang="en-US" sz="1600" b="1" i="0" u="none" strike="noStrike" cap="none" dirty="0" err="1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lebih</a:t>
            </a:r>
            <a:r>
              <a:rPr lang="en-US" sz="1600" b="1" i="0" u="none" strike="noStrike" cap="none" dirty="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1" i="0" u="none" strike="noStrike" cap="none" dirty="0" err="1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kecil</a:t>
            </a:r>
            <a:endParaRPr sz="1600" b="0" i="0" u="none" strike="noStrike" cap="none" dirty="0">
              <a:solidFill>
                <a:srgbClr val="44444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600"/>
              <a:buFont typeface="Arial"/>
              <a:buChar char="●"/>
            </a:pPr>
            <a:r>
              <a:rPr lang="en-US" sz="1600" b="0" i="0" u="none" strike="noStrike" cap="none" dirty="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Ada 2 </a:t>
            </a:r>
            <a:r>
              <a:rPr lang="en-US" sz="1600" b="0" i="0" u="none" strike="noStrike" cap="none" dirty="0" err="1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alternatif</a:t>
            </a:r>
            <a:r>
              <a:rPr lang="en-US" sz="1600" b="0" i="0" u="none" strike="noStrike" cap="none" dirty="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 yang paling </a:t>
            </a:r>
            <a:r>
              <a:rPr lang="en-US" sz="1600" b="0" i="0" u="none" strike="noStrike" cap="none" dirty="0" err="1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umum</a:t>
            </a:r>
            <a:r>
              <a:rPr lang="en-US" sz="1600" b="0" i="0" u="none" strike="noStrike" cap="none" dirty="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0" i="0" u="none" strike="noStrike" cap="none" dirty="0" err="1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digunakan</a:t>
            </a:r>
            <a:r>
              <a:rPr lang="en-US" sz="1600" b="0" i="0" u="none" strike="noStrike" cap="none" dirty="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sz="1600" b="0" i="0" u="none" strike="noStrike" cap="none" dirty="0">
              <a:solidFill>
                <a:srgbClr val="44444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600"/>
              <a:buFont typeface="Arial"/>
              <a:buChar char="○"/>
            </a:pPr>
            <a:r>
              <a:rPr lang="en-US" sz="1600" b="1" i="0" u="none" strike="noStrike" cap="none" dirty="0" err="1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Normalisasi</a:t>
            </a:r>
            <a:r>
              <a:rPr lang="en-US" sz="1600" b="0" i="0" u="none" strike="noStrike" cap="none" dirty="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600" b="0" i="0" u="none" strike="noStrike" cap="none" dirty="0" err="1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yaitu</a:t>
            </a:r>
            <a:r>
              <a:rPr lang="en-US" sz="1600" b="0" i="0" u="none" strike="noStrike" cap="none" dirty="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0" i="0" u="none" strike="noStrike" cap="none" dirty="0" err="1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mengubah</a:t>
            </a:r>
            <a:r>
              <a:rPr lang="en-US" sz="1600" b="0" i="0" u="none" strike="noStrike" cap="none" dirty="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0" i="0" u="none" strike="noStrike" cap="none" dirty="0" err="1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nilai</a:t>
            </a:r>
            <a:r>
              <a:rPr lang="en-US" sz="1600" b="0" i="0" u="none" strike="noStrike" cap="none" dirty="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0" i="0" u="none" strike="noStrike" cap="none" dirty="0" err="1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menjadi</a:t>
            </a:r>
            <a:r>
              <a:rPr lang="en-US" sz="1600" b="0" i="0" u="none" strike="noStrike" cap="none" dirty="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0" i="0" u="none" strike="noStrike" cap="none" dirty="0" err="1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dalam</a:t>
            </a:r>
            <a:r>
              <a:rPr lang="en-US" sz="1600" b="0" i="0" u="none" strike="noStrike" cap="none" dirty="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 interval </a:t>
            </a:r>
            <a:r>
              <a:rPr lang="en-US" sz="1600" b="0" i="0" u="none" strike="noStrike" cap="none" dirty="0" err="1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antara</a:t>
            </a:r>
            <a:r>
              <a:rPr lang="en-US" sz="1600" b="0" i="0" u="none" strike="noStrike" cap="none" dirty="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 0 </a:t>
            </a:r>
            <a:r>
              <a:rPr lang="en-US" sz="1600" b="0" i="0" u="none" strike="noStrike" cap="none" dirty="0" err="1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sampai</a:t>
            </a:r>
            <a:r>
              <a:rPr lang="en-US" sz="1600" b="0" i="0" u="none" strike="noStrike" cap="none" dirty="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 1</a:t>
            </a:r>
            <a:endParaRPr sz="1600" b="0" i="0" u="none" strike="noStrike" cap="none" dirty="0">
              <a:solidFill>
                <a:srgbClr val="44444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1600"/>
              <a:buFont typeface="Arial"/>
              <a:buChar char="○"/>
            </a:pPr>
            <a:r>
              <a:rPr lang="en-US" sz="1600" b="1" i="0" u="none" strike="noStrike" cap="none" dirty="0" err="1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Standardisasi</a:t>
            </a:r>
            <a:r>
              <a:rPr lang="en-US" sz="1600" b="0" i="0" u="none" strike="noStrike" cap="none" dirty="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600" b="0" i="0" u="none" strike="noStrike" cap="none" dirty="0" err="1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yaitu</a:t>
            </a:r>
            <a:r>
              <a:rPr lang="en-US" sz="1600" b="0" i="0" u="none" strike="noStrike" cap="none" dirty="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0" i="0" u="none" strike="noStrike" cap="none" dirty="0" err="1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mengubah</a:t>
            </a:r>
            <a:r>
              <a:rPr lang="en-US" sz="1600" b="0" i="0" u="none" strike="noStrike" cap="none" dirty="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0" i="0" u="none" strike="noStrike" cap="none" dirty="0" err="1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nilai</a:t>
            </a:r>
            <a:r>
              <a:rPr lang="en-US" sz="1600" b="0" i="0" u="none" strike="noStrike" cap="none" dirty="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0" i="0" u="none" strike="noStrike" cap="none" dirty="0" err="1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sedemikian</a:t>
            </a:r>
            <a:r>
              <a:rPr lang="en-US" sz="1600" b="0" i="0" u="none" strike="noStrike" cap="none" dirty="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0" i="0" u="none" strike="noStrike" cap="none" dirty="0" err="1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hingga</a:t>
            </a:r>
            <a:r>
              <a:rPr lang="en-US" sz="1600" b="0" i="0" u="none" strike="noStrike" cap="none" dirty="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 rata-rata </a:t>
            </a:r>
            <a:r>
              <a:rPr lang="en-US" sz="1600" b="0" i="0" u="none" strike="noStrike" cap="none" dirty="0" err="1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sama</a:t>
            </a:r>
            <a:r>
              <a:rPr lang="en-US" sz="1600" b="0" i="0" u="none" strike="noStrike" cap="none" dirty="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0" i="0" u="none" strike="noStrike" cap="none" dirty="0" err="1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dengan</a:t>
            </a:r>
            <a:r>
              <a:rPr lang="en-US" sz="1600" b="0" i="0" u="none" strike="noStrike" cap="none" dirty="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 0 dan </a:t>
            </a:r>
            <a:r>
              <a:rPr lang="en-US" sz="1600" b="0" i="0" u="none" strike="noStrike" cap="none" dirty="0" err="1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standar</a:t>
            </a:r>
            <a:r>
              <a:rPr lang="en-US" sz="1600" b="0" i="0" u="none" strike="noStrike" cap="none" dirty="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0" i="0" u="none" strike="noStrike" cap="none" dirty="0" err="1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deviasi</a:t>
            </a:r>
            <a:r>
              <a:rPr lang="en-US" sz="1600" b="0" i="0" u="none" strike="noStrike" cap="none" dirty="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0" i="0" u="none" strike="noStrike" cap="none" dirty="0" err="1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sama</a:t>
            </a:r>
            <a:r>
              <a:rPr lang="en-US" sz="1600" b="0" i="0" u="none" strike="noStrike" cap="none" dirty="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0" i="0" u="none" strike="noStrike" cap="none" dirty="0" err="1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dengan</a:t>
            </a:r>
            <a:r>
              <a:rPr lang="en-US" sz="1600" b="0" i="0" u="none" strike="noStrike" cap="none" dirty="0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 1</a:t>
            </a:r>
            <a:endParaRPr sz="1600" b="0" i="0" u="none" strike="noStrike" cap="none" dirty="0">
              <a:solidFill>
                <a:srgbClr val="44444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0" name="Google Shape;570;g1219590ac88_0_170"/>
          <p:cNvSpPr/>
          <p:nvPr/>
        </p:nvSpPr>
        <p:spPr>
          <a:xfrm>
            <a:off x="435900" y="1004525"/>
            <a:ext cx="4320000" cy="708000"/>
          </a:xfrm>
          <a:prstGeom prst="roundRect">
            <a:avLst>
              <a:gd name="adj" fmla="val 50000"/>
            </a:avLst>
          </a:prstGeom>
          <a:solidFill>
            <a:srgbClr val="FFE65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Rescaling with Standardization</a:t>
            </a:r>
            <a:endParaRPr sz="1800" b="1" i="0" u="none" strike="noStrike" cap="none">
              <a:solidFill>
                <a:srgbClr val="44444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1" name="Google Shape;571;g1219590ac88_0_17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691500" y="1678238"/>
            <a:ext cx="6500501" cy="4754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1240eca5179_0_108"/>
          <p:cNvSpPr txBox="1"/>
          <p:nvPr/>
        </p:nvSpPr>
        <p:spPr>
          <a:xfrm>
            <a:off x="1465714" y="3075077"/>
            <a:ext cx="92601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698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Data Rescaling (Google Colab)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7" name="Google Shape;577;g1240eca5179_0_108"/>
          <p:cNvSpPr/>
          <p:nvPr/>
        </p:nvSpPr>
        <p:spPr>
          <a:xfrm>
            <a:off x="5418767" y="3684294"/>
            <a:ext cx="1353900" cy="76200"/>
          </a:xfrm>
          <a:prstGeom prst="rect">
            <a:avLst/>
          </a:prstGeom>
          <a:solidFill>
            <a:srgbClr val="FFE65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1240eca5179_0_118"/>
          <p:cNvSpPr txBox="1"/>
          <p:nvPr/>
        </p:nvSpPr>
        <p:spPr>
          <a:xfrm>
            <a:off x="1465714" y="3075077"/>
            <a:ext cx="92601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698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Modeling Time! (Google Colab)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3" name="Google Shape;583;g1240eca5179_0_118"/>
          <p:cNvSpPr/>
          <p:nvPr/>
        </p:nvSpPr>
        <p:spPr>
          <a:xfrm>
            <a:off x="5418767" y="3684294"/>
            <a:ext cx="1353900" cy="76200"/>
          </a:xfrm>
          <a:prstGeom prst="rect">
            <a:avLst/>
          </a:prstGeom>
          <a:solidFill>
            <a:srgbClr val="FFE65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123178c686a_0_33"/>
          <p:cNvSpPr txBox="1"/>
          <p:nvPr/>
        </p:nvSpPr>
        <p:spPr>
          <a:xfrm>
            <a:off x="1465714" y="3075077"/>
            <a:ext cx="92601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698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Model Evaluation (Google Colab)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9" name="Google Shape;589;g123178c686a_0_33"/>
          <p:cNvSpPr/>
          <p:nvPr/>
        </p:nvSpPr>
        <p:spPr>
          <a:xfrm>
            <a:off x="5418767" y="3684294"/>
            <a:ext cx="1353900" cy="76200"/>
          </a:xfrm>
          <a:prstGeom prst="rect">
            <a:avLst/>
          </a:prstGeom>
          <a:solidFill>
            <a:srgbClr val="FFE65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1107f043759_0_173"/>
          <p:cNvSpPr txBox="1"/>
          <p:nvPr/>
        </p:nvSpPr>
        <p:spPr>
          <a:xfrm>
            <a:off x="1465714" y="3075077"/>
            <a:ext cx="9260007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698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Load &amp; Explore Data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g1107f043759_0_173"/>
          <p:cNvSpPr/>
          <p:nvPr/>
        </p:nvSpPr>
        <p:spPr>
          <a:xfrm>
            <a:off x="5418767" y="3684294"/>
            <a:ext cx="1353900" cy="76200"/>
          </a:xfrm>
          <a:prstGeom prst="rect">
            <a:avLst/>
          </a:prstGeom>
          <a:solidFill>
            <a:srgbClr val="FFE65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11f61fc4f32_0_94"/>
          <p:cNvSpPr/>
          <p:nvPr/>
        </p:nvSpPr>
        <p:spPr>
          <a:xfrm>
            <a:off x="264225" y="948500"/>
            <a:ext cx="11927700" cy="518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800" dirty="0">
                <a:solidFill>
                  <a:schemeClr val="dk1"/>
                </a:solidFill>
              </a:rPr>
              <a:t>Grus, Joel. (2015). Data Science from Scratch - First Principles with Python. Sebastopol: O’Reilly Media</a:t>
            </a:r>
            <a:endParaRPr sz="18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1800" dirty="0">
                <a:solidFill>
                  <a:schemeClr val="dk1"/>
                </a:solidFill>
              </a:rPr>
              <a:t>Kelleher, J. D., </a:t>
            </a:r>
            <a:r>
              <a:rPr lang="en-US" sz="1800" dirty="0" err="1">
                <a:solidFill>
                  <a:schemeClr val="dk1"/>
                </a:solidFill>
              </a:rPr>
              <a:t>Namee</a:t>
            </a:r>
            <a:r>
              <a:rPr lang="en-US" sz="1800" dirty="0">
                <a:solidFill>
                  <a:schemeClr val="dk1"/>
                </a:solidFill>
              </a:rPr>
              <a:t>, B. M., </a:t>
            </a:r>
            <a:r>
              <a:rPr lang="en-US" sz="1800" dirty="0" err="1">
                <a:solidFill>
                  <a:schemeClr val="dk1"/>
                </a:solidFill>
              </a:rPr>
              <a:t>D'arcy</a:t>
            </a:r>
            <a:r>
              <a:rPr lang="en-US" sz="1800" dirty="0">
                <a:solidFill>
                  <a:schemeClr val="dk1"/>
                </a:solidFill>
              </a:rPr>
              <a:t> A. (2015). Fundamental of Machine Learning for Predictive data analytics. </a:t>
            </a:r>
            <a:r>
              <a:rPr lang="en-US" sz="1800" i="1" dirty="0">
                <a:solidFill>
                  <a:schemeClr val="dk1"/>
                </a:solidFill>
              </a:rPr>
              <a:t>The MIT Press</a:t>
            </a:r>
            <a:r>
              <a:rPr lang="en-US" sz="1800" dirty="0">
                <a:solidFill>
                  <a:schemeClr val="dk1"/>
                </a:solidFill>
              </a:rPr>
              <a:t>. </a:t>
            </a:r>
            <a:endParaRPr sz="18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800" dirty="0">
                <a:solidFill>
                  <a:schemeClr val="dk1"/>
                </a:solidFill>
              </a:rPr>
              <a:t>Serrano, L. G. (2021). Grokking Machine Learning. New York: Manning Publications Co.</a:t>
            </a:r>
            <a:endParaRPr sz="18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800" dirty="0">
                <a:solidFill>
                  <a:schemeClr val="dk1"/>
                </a:solidFill>
              </a:rPr>
              <a:t>https://www.datascience-pm.com/crisp-dm-2/</a:t>
            </a:r>
            <a:endParaRPr sz="18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800" dirty="0">
                <a:solidFill>
                  <a:schemeClr val="dk1"/>
                </a:solidFill>
              </a:rPr>
              <a:t>https://www.thoughtco.com/what-is-the-five-number-summary-3126237</a:t>
            </a:r>
            <a:endParaRPr sz="18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800" dirty="0">
                <a:solidFill>
                  <a:schemeClr val="dk1"/>
                </a:solidFill>
              </a:rPr>
              <a:t>https://www.analyticsvidhya.com/blog/2016/01/guide-data-exploration/</a:t>
            </a:r>
            <a:endParaRPr sz="18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800" dirty="0">
                <a:solidFill>
                  <a:schemeClr val="dk1"/>
                </a:solidFill>
              </a:rPr>
              <a:t>https://medium.com/udacity/shannon-entropy-information-gain-and-picking-balls-from-buckets-5810d35d54b4</a:t>
            </a:r>
            <a:endParaRPr sz="18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5" name="Google Shape;595;g11f61fc4f32_0_94"/>
          <p:cNvSpPr/>
          <p:nvPr/>
        </p:nvSpPr>
        <p:spPr>
          <a:xfrm>
            <a:off x="264236" y="68602"/>
            <a:ext cx="1958100" cy="708000"/>
          </a:xfrm>
          <a:prstGeom prst="roundRect">
            <a:avLst>
              <a:gd name="adj" fmla="val 50000"/>
            </a:avLst>
          </a:prstGeom>
          <a:solidFill>
            <a:srgbClr val="FFE65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References</a:t>
            </a:r>
            <a:endParaRPr sz="1800" b="1" i="0" u="none" strike="noStrike" cap="none">
              <a:solidFill>
                <a:srgbClr val="444444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522;g11e3b713b52_1_267">
            <a:extLst>
              <a:ext uri="{FF2B5EF4-FFF2-40B4-BE49-F238E27FC236}">
                <a16:creationId xmlns:a16="http://schemas.microsoft.com/office/drawing/2014/main" id="{330024F3-3314-4FFE-B8C3-5C14AC575B41}"/>
              </a:ext>
            </a:extLst>
          </p:cNvPr>
          <p:cNvSpPr txBox="1"/>
          <p:nvPr/>
        </p:nvSpPr>
        <p:spPr>
          <a:xfrm>
            <a:off x="662801" y="1767777"/>
            <a:ext cx="7392138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800" b="0" i="0" u="none" strike="noStrike" cap="none" dirty="0">
                <a:solidFill>
                  <a:srgbClr val="3F3F3F"/>
                </a:solidFill>
                <a:latin typeface="Dosis SemiBold"/>
                <a:ea typeface="Dosis SemiBold"/>
                <a:cs typeface="Dosis SemiBold"/>
                <a:sym typeface="Dosis SemiBold"/>
              </a:rPr>
              <a:t>Thank you for your attention!</a:t>
            </a:r>
            <a:endParaRPr sz="4800" b="0" i="0" u="none" strike="noStrike" cap="none" dirty="0">
              <a:solidFill>
                <a:srgbClr val="3F3F3F"/>
              </a:solidFill>
              <a:latin typeface="Dosis" pitchFamily="2" charset="0"/>
              <a:ea typeface="Dosis SemiBold"/>
              <a:cs typeface="Dosis SemiBold"/>
              <a:sym typeface="Dosis SemiBold"/>
            </a:endParaRPr>
          </a:p>
        </p:txBody>
      </p:sp>
      <p:sp>
        <p:nvSpPr>
          <p:cNvPr id="5" name="Google Shape;523;g11e3b713b52_1_267">
            <a:extLst>
              <a:ext uri="{FF2B5EF4-FFF2-40B4-BE49-F238E27FC236}">
                <a16:creationId xmlns:a16="http://schemas.microsoft.com/office/drawing/2014/main" id="{51BA9195-453A-45E8-A35E-258AFC8084BE}"/>
              </a:ext>
            </a:extLst>
          </p:cNvPr>
          <p:cNvSpPr/>
          <p:nvPr/>
        </p:nvSpPr>
        <p:spPr>
          <a:xfrm>
            <a:off x="815945" y="2598733"/>
            <a:ext cx="1353900" cy="76200"/>
          </a:xfrm>
          <a:prstGeom prst="rect">
            <a:avLst/>
          </a:prstGeom>
          <a:solidFill>
            <a:srgbClr val="FFE65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516;g11f52dcf8b6_0_169">
            <a:extLst>
              <a:ext uri="{FF2B5EF4-FFF2-40B4-BE49-F238E27FC236}">
                <a16:creationId xmlns:a16="http://schemas.microsoft.com/office/drawing/2014/main" id="{46723879-29DA-4365-92C8-DDAD7833EE4C}"/>
              </a:ext>
            </a:extLst>
          </p:cNvPr>
          <p:cNvSpPr txBox="1"/>
          <p:nvPr/>
        </p:nvSpPr>
        <p:spPr>
          <a:xfrm>
            <a:off x="815945" y="2949026"/>
            <a:ext cx="5886000" cy="4708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000" b="1" i="0" u="none" strike="noStrike" cap="none" dirty="0">
                <a:solidFill>
                  <a:srgbClr val="3F3F3F"/>
                </a:solidFill>
                <a:latin typeface="Dosis" pitchFamily="2" charset="0"/>
                <a:ea typeface="Lato"/>
                <a:cs typeface="Lato"/>
                <a:sym typeface="Lato"/>
              </a:rPr>
              <a:t>Attendance Form </a:t>
            </a:r>
            <a:r>
              <a:rPr lang="en-US" sz="2000" b="1" i="0" u="none" strike="noStrike" cap="none" dirty="0" err="1">
                <a:solidFill>
                  <a:srgbClr val="3F3F3F"/>
                </a:solidFill>
                <a:latin typeface="Dosis" pitchFamily="2" charset="0"/>
                <a:ea typeface="Lato"/>
                <a:cs typeface="Lato"/>
                <a:sym typeface="Lato"/>
              </a:rPr>
              <a:t>Ruangguru</a:t>
            </a:r>
            <a:r>
              <a:rPr lang="en-US" sz="2000" b="1" i="0" u="none" strike="noStrike" cap="none" dirty="0">
                <a:solidFill>
                  <a:srgbClr val="3F3F3F"/>
                </a:solidFill>
                <a:latin typeface="Dosis" pitchFamily="2" charset="0"/>
                <a:ea typeface="Lato"/>
                <a:cs typeface="Lato"/>
                <a:sym typeface="Lato"/>
              </a:rPr>
              <a:t> CAMP: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000" u="sng" dirty="0">
                <a:solidFill>
                  <a:srgbClr val="3F3F3F"/>
                </a:solidFill>
                <a:latin typeface="Dosis" pitchFamily="2" charset="0"/>
                <a:ea typeface="Lato"/>
                <a:cs typeface="Lato"/>
                <a:sym typeface="Lato"/>
                <a:hlinkClick r:id="rId4"/>
              </a:rPr>
              <a:t>https://bit.ly/AbsensiAPart2-Selasa</a:t>
            </a:r>
            <a:endParaRPr lang="en-US" sz="2000" u="sng" dirty="0">
              <a:solidFill>
                <a:srgbClr val="3F3F3F"/>
              </a:solidFill>
              <a:latin typeface="Dosis" pitchFamily="2" charset="0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lang="en-US" sz="2000" u="sng" dirty="0">
              <a:solidFill>
                <a:srgbClr val="3F3F3F"/>
              </a:solidFill>
              <a:latin typeface="Dosis" pitchFamily="2" charset="0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000" u="sng" dirty="0">
                <a:solidFill>
                  <a:srgbClr val="3F3F3F"/>
                </a:solidFill>
                <a:latin typeface="Dosis" pitchFamily="2" charset="0"/>
                <a:ea typeface="Lato"/>
                <a:cs typeface="Lato"/>
                <a:sym typeface="Lato"/>
                <a:hlinkClick r:id="rId5"/>
              </a:rPr>
              <a:t>https://bit.ly/AbsensiBPart1-Selasa</a:t>
            </a:r>
            <a:endParaRPr lang="en-US" sz="2000" u="sng" dirty="0">
              <a:solidFill>
                <a:srgbClr val="3F3F3F"/>
              </a:solidFill>
              <a:latin typeface="Dosis" pitchFamily="2" charset="0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lang="en-US" sz="2000" b="1" dirty="0">
              <a:solidFill>
                <a:srgbClr val="3F3F3F"/>
              </a:solidFill>
              <a:latin typeface="Dosis" pitchFamily="2" charset="0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000" b="1" i="0" u="none" strike="noStrike" cap="none" dirty="0">
                <a:solidFill>
                  <a:srgbClr val="3F3F3F"/>
                </a:solidFill>
                <a:latin typeface="Dosis" pitchFamily="2" charset="0"/>
                <a:ea typeface="Lato"/>
                <a:cs typeface="Lato"/>
                <a:sym typeface="Lato"/>
              </a:rPr>
              <a:t>Feedback Form Instructor </a:t>
            </a:r>
            <a:r>
              <a:rPr lang="en-US" sz="2000" b="1" i="0" u="none" strike="noStrike" cap="none" dirty="0" err="1">
                <a:solidFill>
                  <a:srgbClr val="3F3F3F"/>
                </a:solidFill>
                <a:latin typeface="Dosis" pitchFamily="2" charset="0"/>
                <a:ea typeface="Lato"/>
                <a:cs typeface="Lato"/>
                <a:sym typeface="Lato"/>
              </a:rPr>
              <a:t>Ruangguru</a:t>
            </a:r>
            <a:r>
              <a:rPr lang="en-US" sz="2000" b="1" i="0" u="none" strike="noStrike" cap="none" dirty="0">
                <a:solidFill>
                  <a:srgbClr val="3F3F3F"/>
                </a:solidFill>
                <a:latin typeface="Dosis" pitchFamily="2" charset="0"/>
                <a:ea typeface="Lato"/>
                <a:cs typeface="Lato"/>
                <a:sym typeface="Lato"/>
              </a:rPr>
              <a:t>:</a:t>
            </a:r>
          </a:p>
          <a:p>
            <a:pPr>
              <a:buSzPts val="2800"/>
            </a:pPr>
            <a:r>
              <a:rPr lang="en-US" sz="2000" i="0" u="sng" strike="noStrike" cap="none" dirty="0">
                <a:solidFill>
                  <a:srgbClr val="3F3F3F"/>
                </a:solidFill>
                <a:latin typeface="Dosis" pitchFamily="2" charset="0"/>
                <a:ea typeface="Lato"/>
                <a:cs typeface="Lato"/>
                <a:sym typeface="Lato"/>
                <a:hlinkClick r:id="rId6"/>
              </a:rPr>
              <a:t>https://f.ruangguru.com</a:t>
            </a:r>
            <a:endParaRPr lang="en-US" sz="2000" i="0" u="sng" strike="noStrike" cap="none" dirty="0">
              <a:solidFill>
                <a:srgbClr val="3F3F3F"/>
              </a:solidFill>
              <a:latin typeface="Dosis" pitchFamily="2" charset="0"/>
              <a:ea typeface="Lato"/>
              <a:cs typeface="Lato"/>
              <a:sym typeface="Lato"/>
            </a:endParaRPr>
          </a:p>
          <a:p>
            <a:pPr>
              <a:buSzPts val="2800"/>
            </a:pPr>
            <a:endParaRPr lang="en-US" sz="2000" i="0" u="sng" strike="noStrike" cap="none" dirty="0">
              <a:solidFill>
                <a:srgbClr val="3F3F3F"/>
              </a:solidFill>
              <a:latin typeface="Dosis" pitchFamily="2" charset="0"/>
              <a:ea typeface="Lato"/>
              <a:cs typeface="Lato"/>
              <a:sym typeface="Lato"/>
            </a:endParaRPr>
          </a:p>
          <a:p>
            <a:pPr>
              <a:buSzPts val="2800"/>
            </a:pPr>
            <a:r>
              <a:rPr lang="en-US" sz="2000" b="1" i="0" u="sng" strike="noStrike" cap="none" dirty="0">
                <a:solidFill>
                  <a:srgbClr val="3F3F3F"/>
                </a:solidFill>
                <a:latin typeface="Dosis" pitchFamily="2" charset="0"/>
                <a:ea typeface="Lato"/>
                <a:cs typeface="Lato"/>
                <a:sym typeface="Lato"/>
              </a:rPr>
              <a:t>Yuk </a:t>
            </a:r>
            <a:r>
              <a:rPr lang="en-US" sz="2000" b="1" i="0" u="sng" strike="noStrike" cap="none" dirty="0" err="1">
                <a:solidFill>
                  <a:srgbClr val="3F3F3F"/>
                </a:solidFill>
                <a:latin typeface="Dosis" pitchFamily="2" charset="0"/>
                <a:ea typeface="Lato"/>
                <a:cs typeface="Lato"/>
                <a:sym typeface="Lato"/>
              </a:rPr>
              <a:t>isi</a:t>
            </a:r>
            <a:r>
              <a:rPr lang="en-US" sz="2000" b="1" i="0" u="sng" strike="noStrike" cap="none" dirty="0">
                <a:solidFill>
                  <a:srgbClr val="3F3F3F"/>
                </a:solidFill>
                <a:latin typeface="Dosis" pitchFamily="2" charset="0"/>
                <a:ea typeface="Lato"/>
                <a:cs typeface="Lato"/>
                <a:sym typeface="Lato"/>
              </a:rPr>
              <a:t> feedback form </a:t>
            </a:r>
            <a:r>
              <a:rPr lang="en-US" sz="2000" b="1" i="0" u="sng" strike="noStrike" cap="none" dirty="0" err="1">
                <a:solidFill>
                  <a:srgbClr val="3F3F3F"/>
                </a:solidFill>
                <a:latin typeface="Dosis" pitchFamily="2" charset="0"/>
                <a:ea typeface="Lato"/>
                <a:cs typeface="Lato"/>
                <a:sym typeface="Lato"/>
              </a:rPr>
              <a:t>Ruangguru</a:t>
            </a:r>
            <a:r>
              <a:rPr lang="en-US" sz="2000" b="1" i="0" u="sng" strike="noStrike" cap="none" dirty="0">
                <a:solidFill>
                  <a:srgbClr val="3F3F3F"/>
                </a:solidFill>
                <a:latin typeface="Dosis" pitchFamily="2" charset="0"/>
                <a:ea typeface="Lato"/>
                <a:cs typeface="Lato"/>
                <a:sym typeface="Lato"/>
              </a:rPr>
              <a:t> CAMP</a:t>
            </a:r>
            <a:r>
              <a:rPr lang="en-US" sz="2000" i="0" u="sng" strike="noStrike" cap="none" dirty="0">
                <a:solidFill>
                  <a:srgbClr val="3F3F3F"/>
                </a:solidFill>
                <a:latin typeface="Dosis" pitchFamily="2" charset="0"/>
                <a:ea typeface="Lato"/>
                <a:cs typeface="Lato"/>
                <a:sym typeface="Lato"/>
              </a:rPr>
              <a:t>: </a:t>
            </a:r>
            <a:r>
              <a:rPr lang="en-US" sz="2000" i="0" u="sng" strike="noStrike" cap="none" dirty="0">
                <a:solidFill>
                  <a:srgbClr val="3F3F3F"/>
                </a:solidFill>
                <a:latin typeface="Dosis" pitchFamily="2" charset="0"/>
                <a:ea typeface="Lato"/>
                <a:cs typeface="Lato"/>
                <a:sym typeface="Lato"/>
                <a:hlinkClick r:id="rId7"/>
              </a:rPr>
              <a:t>https://www.surveymonkey.com/r/NPS-CAMP-APR</a:t>
            </a:r>
            <a:endParaRPr lang="en-US" sz="2000" i="0" u="sng" strike="noStrike" cap="none" dirty="0">
              <a:solidFill>
                <a:srgbClr val="3F3F3F"/>
              </a:solidFill>
              <a:latin typeface="Dosis" pitchFamily="2" charset="0"/>
              <a:ea typeface="Lato"/>
              <a:cs typeface="Lato"/>
              <a:sym typeface="Lato"/>
            </a:endParaRPr>
          </a:p>
          <a:p>
            <a:pPr>
              <a:buSzPts val="2800"/>
            </a:pPr>
            <a:endParaRPr lang="en-US" sz="2000" i="0" u="sng" strike="noStrike" cap="none" dirty="0">
              <a:solidFill>
                <a:srgbClr val="3F3F3F"/>
              </a:solidFill>
              <a:latin typeface="Dosis" pitchFamily="2" charset="0"/>
              <a:ea typeface="Lato"/>
              <a:cs typeface="Lato"/>
              <a:sym typeface="Lato"/>
            </a:endParaRPr>
          </a:p>
          <a:p>
            <a:pPr>
              <a:buSzPts val="2800"/>
            </a:pPr>
            <a:endParaRPr lang="en-US" sz="2000" i="0" u="sng" strike="noStrike" cap="none" dirty="0">
              <a:solidFill>
                <a:srgbClr val="3F3F3F"/>
              </a:solidFill>
              <a:latin typeface="Dosis" pitchFamily="2" charset="0"/>
              <a:ea typeface="Lato"/>
              <a:cs typeface="Lato"/>
              <a:sym typeface="Lato"/>
            </a:endParaRPr>
          </a:p>
          <a:p>
            <a:pPr>
              <a:buSzPts val="2800"/>
            </a:pPr>
            <a:endParaRPr lang="en-US" sz="2000" i="0" u="sng" strike="noStrike" cap="none" dirty="0">
              <a:solidFill>
                <a:srgbClr val="3F3F3F"/>
              </a:solidFill>
              <a:latin typeface="Dosis" pitchFamily="2" charset="0"/>
              <a:ea typeface="Lato"/>
              <a:cs typeface="Lato"/>
              <a:sym typeface="Lato"/>
            </a:endParaRPr>
          </a:p>
          <a:p>
            <a:pPr>
              <a:buSzPts val="2800"/>
            </a:pPr>
            <a:endParaRPr lang="en-US" sz="2000" i="0" u="sng" strike="noStrike" cap="none" dirty="0">
              <a:solidFill>
                <a:srgbClr val="3F3F3F"/>
              </a:solidFill>
              <a:latin typeface="Dosis" pitchFamily="2" charset="0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000" b="1" i="0" u="none" strike="noStrike" cap="none" dirty="0">
              <a:solidFill>
                <a:srgbClr val="3F3F3F"/>
              </a:solidFill>
              <a:latin typeface="Dosis" pitchFamily="2" charset="0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121493830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45"/>
          <p:cNvSpPr txBox="1"/>
          <p:nvPr/>
        </p:nvSpPr>
        <p:spPr>
          <a:xfrm>
            <a:off x="2438698" y="2768065"/>
            <a:ext cx="7314600" cy="178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698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TERIMA KASIH</a:t>
            </a:r>
            <a:endParaRPr sz="3200" b="0" i="0" u="none" strike="noStrike" cap="non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98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>
              <a:solidFill>
                <a:srgbClr val="3F3F3F"/>
              </a:solidFill>
            </a:endParaRPr>
          </a:p>
          <a:p>
            <a:pPr marL="698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300" b="1">
                <a:solidFill>
                  <a:srgbClr val="3F3F3F"/>
                </a:solidFill>
              </a:rPr>
              <a:t>Yuk isi feedback form Ruangguru CAMP: </a:t>
            </a:r>
            <a:r>
              <a:rPr lang="en-US" sz="2300" b="1" u="sng">
                <a:solidFill>
                  <a:schemeClr val="hlink"/>
                </a:solidFill>
                <a:hlinkClick r:id="rId4"/>
              </a:rPr>
              <a:t>https://www.surveymonkey.com/r/NPS-CAMP-APR</a:t>
            </a:r>
            <a:endParaRPr sz="2300" b="1">
              <a:solidFill>
                <a:srgbClr val="3F3F3F"/>
              </a:solidFill>
            </a:endParaRPr>
          </a:p>
        </p:txBody>
      </p:sp>
      <p:sp>
        <p:nvSpPr>
          <p:cNvPr id="601" name="Google Shape;601;p45"/>
          <p:cNvSpPr/>
          <p:nvPr/>
        </p:nvSpPr>
        <p:spPr>
          <a:xfrm>
            <a:off x="5419050" y="3352800"/>
            <a:ext cx="1353900" cy="76200"/>
          </a:xfrm>
          <a:prstGeom prst="rect">
            <a:avLst/>
          </a:prstGeom>
          <a:solidFill>
            <a:srgbClr val="FFE65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11af1a664d0_0_0"/>
          <p:cNvSpPr/>
          <p:nvPr/>
        </p:nvSpPr>
        <p:spPr>
          <a:xfrm>
            <a:off x="435900" y="2005200"/>
            <a:ext cx="10495800" cy="32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Char char="●"/>
            </a:pPr>
            <a:r>
              <a:rPr lang="en-US" sz="18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Kita akan menggunakan 2 jenis dataset:</a:t>
            </a:r>
            <a:endParaRPr sz="1800" b="0" i="0" u="none" strike="noStrike" cap="non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Char char="○"/>
            </a:pPr>
            <a:r>
              <a:rPr lang="en-US" sz="18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Dummy Dataset</a:t>
            </a:r>
            <a:endParaRPr sz="1800" b="0" i="0" u="none" strike="noStrike" cap="non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Char char="○"/>
            </a:pPr>
            <a:r>
              <a:rPr lang="en-US" sz="18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Personal Key Indicators of Heart Disease</a:t>
            </a:r>
            <a:r>
              <a:rPr lang="en-US" sz="18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 yang tersedia secara bebas di Kaggle</a:t>
            </a:r>
            <a:endParaRPr sz="1800" b="0" i="0" u="none" strike="noStrike" cap="non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Char char="●"/>
            </a:pPr>
            <a:r>
              <a:rPr lang="en-US" sz="1800" b="0" i="1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Dummy dataset</a:t>
            </a:r>
            <a:r>
              <a:rPr lang="en-US" sz="18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 yang digunakan di sini hanya terdiri dari </a:t>
            </a:r>
            <a:r>
              <a:rPr lang="en-US" sz="18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14 baris</a:t>
            </a:r>
            <a:r>
              <a:rPr lang="en-US" sz="18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 dan digunakan sebagai </a:t>
            </a:r>
            <a:r>
              <a:rPr lang="en-US" sz="1800" b="0" i="1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input</a:t>
            </a:r>
            <a:r>
              <a:rPr lang="en-US" sz="18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 untuk simulasi model </a:t>
            </a:r>
            <a:r>
              <a:rPr lang="en-US" sz="1800" b="0" i="1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decision tree</a:t>
            </a:r>
            <a:r>
              <a:rPr lang="en-US" sz="18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 yang dibuat dari awal tanpa bantuan dari package.</a:t>
            </a:r>
            <a:endParaRPr sz="1800" b="0" i="0" u="none" strike="noStrike" cap="non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g11af1a664d0_0_0"/>
          <p:cNvSpPr/>
          <p:nvPr/>
        </p:nvSpPr>
        <p:spPr>
          <a:xfrm>
            <a:off x="435898" y="1004525"/>
            <a:ext cx="1337700" cy="708000"/>
          </a:xfrm>
          <a:prstGeom prst="roundRect">
            <a:avLst>
              <a:gd name="adj" fmla="val 50000"/>
            </a:avLst>
          </a:prstGeom>
          <a:solidFill>
            <a:srgbClr val="FFE65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Dataset</a:t>
            </a:r>
            <a:endParaRPr sz="1800" b="1" i="0" u="none" strike="noStrike" cap="none">
              <a:solidFill>
                <a:srgbClr val="44444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1" name="Google Shape;141;g11af1a664d0_0_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53375" y="2976950"/>
            <a:ext cx="9601475" cy="147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1af1a664d0_0_10"/>
          <p:cNvSpPr/>
          <p:nvPr/>
        </p:nvSpPr>
        <p:spPr>
          <a:xfrm>
            <a:off x="435900" y="1917900"/>
            <a:ext cx="4109700" cy="36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Char char="●"/>
            </a:pPr>
            <a:r>
              <a:rPr lang="en-US" sz="1800">
                <a:solidFill>
                  <a:srgbClr val="3F3F3F"/>
                </a:solidFill>
              </a:rPr>
              <a:t>Jika kamu </a:t>
            </a:r>
            <a:r>
              <a:rPr lang="en-US" sz="18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diberikan sebuah data tentang hasil kandidat yang diwawancara </a:t>
            </a:r>
            <a:r>
              <a:rPr lang="en-US" sz="1800">
                <a:solidFill>
                  <a:srgbClr val="3F3F3F"/>
                </a:solidFill>
              </a:rPr>
              <a:t>dimana </a:t>
            </a:r>
            <a:r>
              <a:rPr lang="en-US" sz="18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terdiri dari pasangan informasi antara</a:t>
            </a:r>
            <a:r>
              <a:rPr lang="en-US" sz="1800" i="1">
                <a:solidFill>
                  <a:srgbClr val="3F3F3F"/>
                </a:solidFill>
              </a:rPr>
              <a:t> </a:t>
            </a:r>
            <a:r>
              <a:rPr lang="en-US" sz="1800" b="0" i="1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input</a:t>
            </a:r>
            <a:r>
              <a:rPr lang="en-US" sz="1800" i="1">
                <a:solidFill>
                  <a:srgbClr val="3F3F3F"/>
                </a:solidFill>
              </a:rPr>
              <a:t> </a:t>
            </a:r>
            <a:r>
              <a:rPr lang="en-US" sz="1800">
                <a:solidFill>
                  <a:srgbClr val="3F3F3F"/>
                </a:solidFill>
              </a:rPr>
              <a:t>dan</a:t>
            </a:r>
            <a:r>
              <a:rPr lang="en-US" sz="1800" b="0" i="1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 label</a:t>
            </a:r>
            <a:endParaRPr sz="1800" b="0" i="1" u="none" strike="noStrike" cap="non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i="1">
              <a:solidFill>
                <a:srgbClr val="3F3F3F"/>
              </a:solidFill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Char char="●"/>
            </a:pPr>
            <a:r>
              <a:rPr lang="en-US" sz="18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Setiap </a:t>
            </a:r>
            <a:r>
              <a:rPr lang="en-US" sz="1800" b="0" i="1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input</a:t>
            </a:r>
            <a:r>
              <a:rPr lang="en-US" sz="18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 adalah </a:t>
            </a:r>
            <a:r>
              <a:rPr lang="en-US" sz="1800" b="0" i="1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dictionary</a:t>
            </a:r>
            <a:r>
              <a:rPr lang="en-US" sz="18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 yang </a:t>
            </a:r>
            <a:r>
              <a:rPr lang="en-US" sz="18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  <a:extLst>
                  <a:ext uri="http://customooxmlschemas.google.com/">
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1"/>
                  </a:ext>
                </a:extLst>
              </a:rPr>
              <a:t>terdiri</a:t>
            </a:r>
            <a:r>
              <a:rPr lang="en-US" sz="18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 dari atribut seorang kandidat</a:t>
            </a:r>
            <a:endParaRPr sz="1800" b="0" i="0" u="none" strike="noStrike" cap="non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3F3F3F"/>
              </a:solidFill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Char char="●"/>
            </a:pPr>
            <a:r>
              <a:rPr lang="en-US" sz="1800" b="0" i="1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Label</a:t>
            </a:r>
            <a:r>
              <a:rPr lang="en-US" sz="18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 yang disediakan memiliki nilai antara </a:t>
            </a:r>
            <a:r>
              <a:rPr lang="en-US" sz="1800" b="0" i="1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True</a:t>
            </a:r>
            <a:r>
              <a:rPr lang="en-US" sz="18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 atau </a:t>
            </a:r>
            <a:r>
              <a:rPr lang="en-US" sz="1800" b="0" i="1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False </a:t>
            </a:r>
            <a:r>
              <a:rPr lang="en-US" sz="1800" b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US" sz="1800">
                <a:solidFill>
                  <a:srgbClr val="3F3F3F"/>
                </a:solidFill>
              </a:rPr>
              <a:t>Hired or Not Hired)</a:t>
            </a:r>
            <a:endParaRPr sz="1800" b="0" u="none" strike="noStrike" cap="non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g11af1a664d0_0_10"/>
          <p:cNvSpPr/>
          <p:nvPr/>
        </p:nvSpPr>
        <p:spPr>
          <a:xfrm>
            <a:off x="435902" y="1004525"/>
            <a:ext cx="2401800" cy="708000"/>
          </a:xfrm>
          <a:prstGeom prst="roundRect">
            <a:avLst>
              <a:gd name="adj" fmla="val 50000"/>
            </a:avLst>
          </a:prstGeom>
          <a:solidFill>
            <a:srgbClr val="FFE65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444444"/>
                </a:solidFill>
                <a:latin typeface="Arial"/>
                <a:ea typeface="Arial"/>
                <a:cs typeface="Arial"/>
                <a:sym typeface="Arial"/>
              </a:rPr>
              <a:t>Dummy Dataset</a:t>
            </a:r>
            <a:endParaRPr sz="1800" b="1" i="0" u="none" strike="noStrike" cap="none">
              <a:solidFill>
                <a:srgbClr val="44444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8" name="Google Shape;148;g11af1a664d0_0_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23900" y="1814795"/>
            <a:ext cx="7568100" cy="44257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1012</TotalTime>
  <Words>3142</Words>
  <Application>Microsoft Office PowerPoint</Application>
  <PresentationFormat>Widescreen</PresentationFormat>
  <Paragraphs>399</Paragraphs>
  <Slides>72</Slides>
  <Notes>72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72</vt:i4>
      </vt:variant>
    </vt:vector>
  </HeadingPairs>
  <TitlesOfParts>
    <vt:vector size="79" baseType="lpstr">
      <vt:lpstr>Calibri</vt:lpstr>
      <vt:lpstr>Dosis SemiBold</vt:lpstr>
      <vt:lpstr>Lato</vt:lpstr>
      <vt:lpstr>Arial</vt:lpstr>
      <vt:lpstr>Arial Black</vt:lpstr>
      <vt:lpstr>Dosis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DELL-02</dc:creator>
  <cp:lastModifiedBy>Ahmad Nafiys Ismail</cp:lastModifiedBy>
  <cp:revision>5</cp:revision>
  <dcterms:created xsi:type="dcterms:W3CDTF">2021-11-29T01:40:00Z</dcterms:created>
  <dcterms:modified xsi:type="dcterms:W3CDTF">2022-04-25T03:11:03Z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41224905079E4942B1B893AAE4CFBB3A</vt:lpwstr>
  </property>
  <property fmtid="{D5CDD505-2E9C-101B-9397-08002B2CF9AE}" pid="3" name="KSOProductBuildVer">
    <vt:lpwstr>1033-11.2.0.10382</vt:lpwstr>
  </property>
</Properties>
</file>